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78" d="100"/>
          <a:sy n="78" d="100"/>
        </p:scale>
        <p:origin x="878" y="91"/>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B6C22561-81F2-480A-BE39-DC8DFFC85BF4}" type="datetimeFigureOut">
              <a:rPr lang="en-GB" smtClean="0"/>
              <a:t>31/03/2025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FB928C1-BA57-4C84-9AD4-C8914413D98F}" type="slidenum">
              <a:rPr lang="en-GB" smtClean="0"/>
              <a:t>‹#›</a:t>
            </a:fld>
            <a:endParaRPr lang="en-GB"/>
          </a:p>
        </p:txBody>
      </p:sp>
    </p:spTree>
    <p:extLst>
      <p:ext uri="{BB962C8B-B14F-4D97-AF65-F5344CB8AC3E}">
        <p14:creationId xmlns:p14="http://schemas.microsoft.com/office/powerpoint/2010/main" val="38500097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B6C22561-81F2-480A-BE39-DC8DFFC85BF4}" type="datetimeFigureOut">
              <a:rPr lang="en-GB" smtClean="0"/>
              <a:t>31/03/2025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FB928C1-BA57-4C84-9AD4-C8914413D98F}" type="slidenum">
              <a:rPr lang="en-GB" smtClean="0"/>
              <a:t>‹#›</a:t>
            </a:fld>
            <a:endParaRPr lang="en-GB"/>
          </a:p>
        </p:txBody>
      </p:sp>
    </p:spTree>
    <p:extLst>
      <p:ext uri="{BB962C8B-B14F-4D97-AF65-F5344CB8AC3E}">
        <p14:creationId xmlns:p14="http://schemas.microsoft.com/office/powerpoint/2010/main" val="6838331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B6C22561-81F2-480A-BE39-DC8DFFC85BF4}" type="datetimeFigureOut">
              <a:rPr lang="en-GB" smtClean="0"/>
              <a:t>31/03/2025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FB928C1-BA57-4C84-9AD4-C8914413D98F}" type="slidenum">
              <a:rPr lang="en-GB" smtClean="0"/>
              <a:t>‹#›</a:t>
            </a:fld>
            <a:endParaRPr lang="en-GB"/>
          </a:p>
        </p:txBody>
      </p:sp>
    </p:spTree>
    <p:extLst>
      <p:ext uri="{BB962C8B-B14F-4D97-AF65-F5344CB8AC3E}">
        <p14:creationId xmlns:p14="http://schemas.microsoft.com/office/powerpoint/2010/main" val="33129071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B6C22561-81F2-480A-BE39-DC8DFFC85BF4}" type="datetimeFigureOut">
              <a:rPr lang="en-GB" smtClean="0"/>
              <a:t>31/03/2025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FB928C1-BA57-4C84-9AD4-C8914413D98F}" type="slidenum">
              <a:rPr lang="en-GB" smtClean="0"/>
              <a:t>‹#›</a:t>
            </a:fld>
            <a:endParaRPr lang="en-GB"/>
          </a:p>
        </p:txBody>
      </p:sp>
    </p:spTree>
    <p:extLst>
      <p:ext uri="{BB962C8B-B14F-4D97-AF65-F5344CB8AC3E}">
        <p14:creationId xmlns:p14="http://schemas.microsoft.com/office/powerpoint/2010/main" val="16528870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C22561-81F2-480A-BE39-DC8DFFC85BF4}" type="datetimeFigureOut">
              <a:rPr lang="en-GB" smtClean="0"/>
              <a:t>31/03/2025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FB928C1-BA57-4C84-9AD4-C8914413D98F}" type="slidenum">
              <a:rPr lang="en-GB" smtClean="0"/>
              <a:t>‹#›</a:t>
            </a:fld>
            <a:endParaRPr lang="en-GB"/>
          </a:p>
        </p:txBody>
      </p:sp>
    </p:spTree>
    <p:extLst>
      <p:ext uri="{BB962C8B-B14F-4D97-AF65-F5344CB8AC3E}">
        <p14:creationId xmlns:p14="http://schemas.microsoft.com/office/powerpoint/2010/main" val="6216295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B6C22561-81F2-480A-BE39-DC8DFFC85BF4}" type="datetimeFigureOut">
              <a:rPr lang="en-GB" smtClean="0"/>
              <a:t>31/03/2025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FB928C1-BA57-4C84-9AD4-C8914413D98F}" type="slidenum">
              <a:rPr lang="en-GB" smtClean="0"/>
              <a:t>‹#›</a:t>
            </a:fld>
            <a:endParaRPr lang="en-GB"/>
          </a:p>
        </p:txBody>
      </p:sp>
    </p:spTree>
    <p:extLst>
      <p:ext uri="{BB962C8B-B14F-4D97-AF65-F5344CB8AC3E}">
        <p14:creationId xmlns:p14="http://schemas.microsoft.com/office/powerpoint/2010/main" val="39638599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B6C22561-81F2-480A-BE39-DC8DFFC85BF4}" type="datetimeFigureOut">
              <a:rPr lang="en-GB" smtClean="0"/>
              <a:t>31/03/2025</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1FB928C1-BA57-4C84-9AD4-C8914413D98F}" type="slidenum">
              <a:rPr lang="en-GB" smtClean="0"/>
              <a:t>‹#›</a:t>
            </a:fld>
            <a:endParaRPr lang="en-GB"/>
          </a:p>
        </p:txBody>
      </p:sp>
    </p:spTree>
    <p:extLst>
      <p:ext uri="{BB962C8B-B14F-4D97-AF65-F5344CB8AC3E}">
        <p14:creationId xmlns:p14="http://schemas.microsoft.com/office/powerpoint/2010/main" val="31066736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B6C22561-81F2-480A-BE39-DC8DFFC85BF4}" type="datetimeFigureOut">
              <a:rPr lang="en-GB" smtClean="0"/>
              <a:t>31/03/2025</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1FB928C1-BA57-4C84-9AD4-C8914413D98F}" type="slidenum">
              <a:rPr lang="en-GB" smtClean="0"/>
              <a:t>‹#›</a:t>
            </a:fld>
            <a:endParaRPr lang="en-GB"/>
          </a:p>
        </p:txBody>
      </p:sp>
    </p:spTree>
    <p:extLst>
      <p:ext uri="{BB962C8B-B14F-4D97-AF65-F5344CB8AC3E}">
        <p14:creationId xmlns:p14="http://schemas.microsoft.com/office/powerpoint/2010/main" val="28065319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C22561-81F2-480A-BE39-DC8DFFC85BF4}" type="datetimeFigureOut">
              <a:rPr lang="en-GB" smtClean="0"/>
              <a:t>31/03/2025</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1FB928C1-BA57-4C84-9AD4-C8914413D98F}" type="slidenum">
              <a:rPr lang="en-GB" smtClean="0"/>
              <a:t>‹#›</a:t>
            </a:fld>
            <a:endParaRPr lang="en-GB"/>
          </a:p>
        </p:txBody>
      </p:sp>
    </p:spTree>
    <p:extLst>
      <p:ext uri="{BB962C8B-B14F-4D97-AF65-F5344CB8AC3E}">
        <p14:creationId xmlns:p14="http://schemas.microsoft.com/office/powerpoint/2010/main" val="30794762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B6C22561-81F2-480A-BE39-DC8DFFC85BF4}" type="datetimeFigureOut">
              <a:rPr lang="en-GB" smtClean="0"/>
              <a:t>31/03/2025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FB928C1-BA57-4C84-9AD4-C8914413D98F}" type="slidenum">
              <a:rPr lang="en-GB" smtClean="0"/>
              <a:t>‹#›</a:t>
            </a:fld>
            <a:endParaRPr lang="en-GB"/>
          </a:p>
        </p:txBody>
      </p:sp>
    </p:spTree>
    <p:extLst>
      <p:ext uri="{BB962C8B-B14F-4D97-AF65-F5344CB8AC3E}">
        <p14:creationId xmlns:p14="http://schemas.microsoft.com/office/powerpoint/2010/main" val="1043900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B6C22561-81F2-480A-BE39-DC8DFFC85BF4}" type="datetimeFigureOut">
              <a:rPr lang="en-GB" smtClean="0"/>
              <a:t>31/03/2025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FB928C1-BA57-4C84-9AD4-C8914413D98F}" type="slidenum">
              <a:rPr lang="en-GB" smtClean="0"/>
              <a:t>‹#›</a:t>
            </a:fld>
            <a:endParaRPr lang="en-GB"/>
          </a:p>
        </p:txBody>
      </p:sp>
    </p:spTree>
    <p:extLst>
      <p:ext uri="{BB962C8B-B14F-4D97-AF65-F5344CB8AC3E}">
        <p14:creationId xmlns:p14="http://schemas.microsoft.com/office/powerpoint/2010/main" val="42710327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6C22561-81F2-480A-BE39-DC8DFFC85BF4}" type="datetimeFigureOut">
              <a:rPr lang="en-GB" smtClean="0"/>
              <a:t>31/03/2025</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FB928C1-BA57-4C84-9AD4-C8914413D98F}" type="slidenum">
              <a:rPr lang="en-GB" smtClean="0"/>
              <a:t>‹#›</a:t>
            </a:fld>
            <a:endParaRPr lang="en-GB"/>
          </a:p>
        </p:txBody>
      </p:sp>
    </p:spTree>
    <p:extLst>
      <p:ext uri="{BB962C8B-B14F-4D97-AF65-F5344CB8AC3E}">
        <p14:creationId xmlns:p14="http://schemas.microsoft.com/office/powerpoint/2010/main" val="59498904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84638" y="115956"/>
            <a:ext cx="11922369" cy="1754326"/>
          </a:xfrm>
          <a:prstGeom prst="rect">
            <a:avLst/>
          </a:prstGeom>
        </p:spPr>
        <p:txBody>
          <a:bodyPr wrap="square">
            <a:spAutoFit/>
          </a:bodyPr>
          <a:lstStyle/>
          <a:p>
            <a:pPr algn="ctr" fontAlgn="base"/>
            <a:r>
              <a:rPr lang="en-GB" sz="1200" b="1" u="sng" dirty="0">
                <a:solidFill>
                  <a:srgbClr val="000000"/>
                </a:solidFill>
                <a:latin typeface="Sassoon Infant Std" panose="020B0503020103030203" pitchFamily="34" charset="0"/>
              </a:rPr>
              <a:t>English </a:t>
            </a:r>
            <a:r>
              <a:rPr lang="en-US" sz="1200" dirty="0">
                <a:solidFill>
                  <a:srgbClr val="000000"/>
                </a:solidFill>
                <a:latin typeface="Sassoon Infant Std" panose="020B0503020103030203" pitchFamily="34" charset="0"/>
              </a:rPr>
              <a:t>​</a:t>
            </a:r>
            <a:endParaRPr lang="en-US" sz="1200" b="0" i="0" dirty="0">
              <a:solidFill>
                <a:srgbClr val="000000"/>
              </a:solidFill>
              <a:effectLst/>
              <a:latin typeface="Sassoon Infant Std" panose="020B0503020103030203" pitchFamily="34" charset="0"/>
            </a:endParaRPr>
          </a:p>
          <a:p>
            <a:pPr algn="ctr" fontAlgn="base"/>
            <a:r>
              <a:rPr lang="en-GB" sz="1200" dirty="0">
                <a:solidFill>
                  <a:srgbClr val="000000"/>
                </a:solidFill>
                <a:latin typeface="Sassoon Infant Std" panose="020B0503020103030203" pitchFamily="34" charset="0"/>
              </a:rPr>
              <a:t>There will be four main components to our English lessons each week in Key Stage 2. Statutory spellings and spelling rules will be taught using Read Write Spell, a progressive scheme that builds on children’s current knowledge. To learn and recall grammar skills, children will engage with 10 differentiated questions four times a week. These skills will be expanded on in writing lessons.. For our writing sessions, these will all stem from our learning in history, all around endangered animals and looking after our planet. We will be focusing on a new class book which will be linked to our topic, ‘The Last Bear’. The children will carry out writing skills such as; creating a character profile, a story, figurative descriptions, dialogue, monologue, a logbook entry, a scientific report and a newspaper article.  We will be engaging in guided read sessions four times per week, this term we will focus on each specific skill in comprehension before we apply our knowledge to individual texts. During English, the children will also be working on inference texts, this takes place every morning. This will allow our children to develop strong comprehension knowledge. I will also read to the children as much as possible each week, this text will be one that we chose together. This has a monumental affect on children’s understanding of comprehension and reading for pleasure.  </a:t>
            </a:r>
            <a:r>
              <a:rPr lang="en-GB" sz="1100" dirty="0">
                <a:solidFill>
                  <a:srgbClr val="000000"/>
                </a:solidFill>
                <a:latin typeface="Sassoon Infant Std" panose="020B0503020103030203" pitchFamily="34" charset="0"/>
              </a:rPr>
              <a:t>​</a:t>
            </a:r>
            <a:endParaRPr lang="en-GB" sz="1100" b="0" i="0" dirty="0">
              <a:solidFill>
                <a:srgbClr val="000000"/>
              </a:solidFill>
              <a:effectLst/>
              <a:latin typeface="Sassoon Infant Std" panose="020B0503020103030203" pitchFamily="34" charset="0"/>
            </a:endParaRPr>
          </a:p>
        </p:txBody>
      </p:sp>
      <p:sp>
        <p:nvSpPr>
          <p:cNvPr id="5" name="Rectangle 4"/>
          <p:cNvSpPr/>
          <p:nvPr/>
        </p:nvSpPr>
        <p:spPr>
          <a:xfrm>
            <a:off x="124263" y="1562506"/>
            <a:ext cx="3950677" cy="2308324"/>
          </a:xfrm>
          <a:prstGeom prst="rect">
            <a:avLst/>
          </a:prstGeom>
        </p:spPr>
        <p:txBody>
          <a:bodyPr wrap="square">
            <a:spAutoFit/>
          </a:bodyPr>
          <a:lstStyle/>
          <a:p>
            <a:pPr algn="ctr" fontAlgn="base"/>
            <a:r>
              <a:rPr lang="en-GB" sz="1200" b="1" u="sng" dirty="0">
                <a:solidFill>
                  <a:srgbClr val="000000"/>
                </a:solidFill>
                <a:latin typeface="Sassoon Infant Std" panose="020B0503020103030203" pitchFamily="34" charset="0"/>
              </a:rPr>
              <a:t>Maths</a:t>
            </a:r>
            <a:r>
              <a:rPr lang="en-US" sz="1200" dirty="0">
                <a:solidFill>
                  <a:srgbClr val="000000"/>
                </a:solidFill>
                <a:latin typeface="Sassoon Infant Std" panose="020B0503020103030203" pitchFamily="34" charset="0"/>
              </a:rPr>
              <a:t>​</a:t>
            </a:r>
            <a:endParaRPr lang="en-US" sz="1200" b="0" i="0" dirty="0">
              <a:solidFill>
                <a:srgbClr val="000000"/>
              </a:solidFill>
              <a:effectLst/>
              <a:latin typeface="Sassoon Infant Std" panose="020B0503020103030203" pitchFamily="34" charset="0"/>
            </a:endParaRPr>
          </a:p>
          <a:p>
            <a:pPr algn="ctr" fontAlgn="base"/>
            <a:r>
              <a:rPr lang="en-GB" sz="1200" dirty="0">
                <a:solidFill>
                  <a:srgbClr val="000000"/>
                </a:solidFill>
                <a:latin typeface="Sassoon Infant Std" panose="020B0503020103030203" pitchFamily="34" charset="0"/>
              </a:rPr>
              <a:t>Each day in Maths we will complete 10 differentiated arithmetic questions that will be marked with the children so they can check and understand the variety of methods used. </a:t>
            </a:r>
          </a:p>
          <a:p>
            <a:pPr algn="ctr" fontAlgn="base"/>
            <a:r>
              <a:rPr lang="en-GB" sz="1200" dirty="0">
                <a:solidFill>
                  <a:srgbClr val="000000"/>
                </a:solidFill>
                <a:latin typeface="Sassoon Infant Std" panose="020B0503020103030203" pitchFamily="34" charset="0"/>
              </a:rPr>
              <a:t>This term will be time, decimals, money and shape.</a:t>
            </a:r>
          </a:p>
          <a:p>
            <a:pPr algn="ctr" fontAlgn="base"/>
            <a:r>
              <a:rPr lang="en-GB" sz="1200" dirty="0">
                <a:solidFill>
                  <a:srgbClr val="000000"/>
                </a:solidFill>
                <a:latin typeface="Sassoon Infant Std" panose="020B0503020103030203" pitchFamily="34" charset="0"/>
              </a:rPr>
              <a:t>Adventurers</a:t>
            </a:r>
            <a:r>
              <a:rPr lang="en-GB" sz="1200" b="0" i="0" dirty="0">
                <a:solidFill>
                  <a:srgbClr val="000000"/>
                </a:solidFill>
                <a:effectLst/>
                <a:latin typeface="Sassoon Infant Std" panose="020B0503020103030203" pitchFamily="34" charset="0"/>
              </a:rPr>
              <a:t> also have a challenge station what they are encouraged to use in order to build on their knowledge, the challenge station includes various manipulative and challenge cards which they can take the opportunity to practice SAT style questions in a comfortable and accessible way. </a:t>
            </a:r>
          </a:p>
        </p:txBody>
      </p:sp>
      <p:sp>
        <p:nvSpPr>
          <p:cNvPr id="7" name="Rectangle 6"/>
          <p:cNvSpPr/>
          <p:nvPr/>
        </p:nvSpPr>
        <p:spPr>
          <a:xfrm>
            <a:off x="4074940" y="1789704"/>
            <a:ext cx="4111869" cy="2062103"/>
          </a:xfrm>
          <a:prstGeom prst="rect">
            <a:avLst/>
          </a:prstGeom>
        </p:spPr>
        <p:txBody>
          <a:bodyPr wrap="square">
            <a:spAutoFit/>
          </a:bodyPr>
          <a:lstStyle/>
          <a:p>
            <a:pPr algn="ctr"/>
            <a:r>
              <a:rPr lang="en-US" sz="1600" b="1" dirty="0">
                <a:solidFill>
                  <a:srgbClr val="00B050"/>
                </a:solidFill>
                <a:latin typeface="Sassoon Infant Std" panose="020B0503020103030203" pitchFamily="34" charset="0"/>
              </a:rPr>
              <a:t>Adventurers Newsletter Summer Term</a:t>
            </a:r>
            <a:r>
              <a:rPr lang="en-US" sz="1600" dirty="0">
                <a:solidFill>
                  <a:srgbClr val="00B050"/>
                </a:solidFill>
                <a:latin typeface="Sassoon Infant Std" panose="020B0503020103030203" pitchFamily="34" charset="0"/>
              </a:rPr>
              <a:t>​</a:t>
            </a:r>
            <a:br>
              <a:rPr lang="en-US" sz="1600" dirty="0">
                <a:solidFill>
                  <a:srgbClr val="000000"/>
                </a:solidFill>
                <a:latin typeface="Sassoon Infant Std" panose="020B0503020103030203" pitchFamily="34" charset="0"/>
              </a:rPr>
            </a:br>
            <a:r>
              <a:rPr lang="en-US" sz="1600" b="1" dirty="0">
                <a:solidFill>
                  <a:srgbClr val="002060"/>
                </a:solidFill>
                <a:latin typeface="Sassoon Infant Std" panose="020B0503020103030203" pitchFamily="34" charset="0"/>
              </a:rPr>
              <a:t>Our Topic: There’s No Planet B!</a:t>
            </a:r>
            <a:r>
              <a:rPr lang="en-US" sz="1600" dirty="0">
                <a:solidFill>
                  <a:srgbClr val="002060"/>
                </a:solidFill>
                <a:latin typeface="Sassoon Infant Std" panose="020B0503020103030203" pitchFamily="34" charset="0"/>
              </a:rPr>
              <a:t>​</a:t>
            </a:r>
            <a:br>
              <a:rPr lang="en-US" sz="1600" dirty="0">
                <a:solidFill>
                  <a:srgbClr val="002060"/>
                </a:solidFill>
                <a:latin typeface="Sassoon Infant Std" panose="020B0503020103030203" pitchFamily="34" charset="0"/>
              </a:rPr>
            </a:br>
            <a:r>
              <a:rPr lang="en-US" sz="1600" b="1" dirty="0">
                <a:solidFill>
                  <a:srgbClr val="0070C0"/>
                </a:solidFill>
                <a:latin typeface="Sassoon Infant Std" panose="020B0503020103030203" pitchFamily="34" charset="0"/>
              </a:rPr>
              <a:t>I hope you find this newsletter for this term useful and informative. </a:t>
            </a:r>
          </a:p>
          <a:p>
            <a:pPr algn="ctr"/>
            <a:endParaRPr lang="en-US" sz="1600" b="1" dirty="0">
              <a:solidFill>
                <a:srgbClr val="0070C0"/>
              </a:solidFill>
              <a:latin typeface="Sassoon Infant Std" panose="020B0503020103030203" pitchFamily="34" charset="0"/>
            </a:endParaRPr>
          </a:p>
          <a:p>
            <a:pPr algn="ctr"/>
            <a:endParaRPr lang="en-US" sz="1600" b="1" dirty="0">
              <a:solidFill>
                <a:srgbClr val="0070C0"/>
              </a:solidFill>
              <a:latin typeface="Sassoon Infant Std" panose="020B0503020103030203" pitchFamily="34" charset="0"/>
            </a:endParaRPr>
          </a:p>
          <a:p>
            <a:pPr algn="ctr"/>
            <a:endParaRPr lang="en-US" sz="1600" b="1" dirty="0">
              <a:solidFill>
                <a:srgbClr val="0070C0"/>
              </a:solidFill>
              <a:latin typeface="Sassoon Infant Std" panose="020B0503020103030203" pitchFamily="34" charset="0"/>
            </a:endParaRPr>
          </a:p>
          <a:p>
            <a:pPr algn="ctr"/>
            <a:endParaRPr lang="en-GB" sz="1600" dirty="0">
              <a:latin typeface="Sassoon Infant Std" panose="020B0503020103030203" pitchFamily="34" charset="0"/>
            </a:endParaRPr>
          </a:p>
        </p:txBody>
      </p:sp>
      <p:sp>
        <p:nvSpPr>
          <p:cNvPr id="8" name="Rectangle 7"/>
          <p:cNvSpPr/>
          <p:nvPr/>
        </p:nvSpPr>
        <p:spPr>
          <a:xfrm>
            <a:off x="8301227" y="3362999"/>
            <a:ext cx="3334512" cy="830997"/>
          </a:xfrm>
          <a:prstGeom prst="rect">
            <a:avLst/>
          </a:prstGeom>
        </p:spPr>
        <p:txBody>
          <a:bodyPr wrap="square">
            <a:spAutoFit/>
          </a:bodyPr>
          <a:lstStyle/>
          <a:p>
            <a:pPr algn="ctr"/>
            <a:r>
              <a:rPr lang="en-GB" sz="1200" b="1" u="sng" dirty="0">
                <a:latin typeface="Sassoon Infant Std" panose="020B0503020103030203" pitchFamily="34" charset="0"/>
              </a:rPr>
              <a:t>History</a:t>
            </a:r>
          </a:p>
          <a:p>
            <a:r>
              <a:rPr lang="en-GB" sz="1200" dirty="0">
                <a:latin typeface="Sassoon Infant Std" panose="020B0503020103030203" pitchFamily="34" charset="0"/>
              </a:rPr>
              <a:t>Our new topic this term is ‘Theres No Planet B!’  Children will  be specifically focusing on endangered animals and climate change. </a:t>
            </a:r>
          </a:p>
        </p:txBody>
      </p:sp>
      <p:sp>
        <p:nvSpPr>
          <p:cNvPr id="9" name="Rectangle 8"/>
          <p:cNvSpPr/>
          <p:nvPr/>
        </p:nvSpPr>
        <p:spPr>
          <a:xfrm>
            <a:off x="4346831" y="2793736"/>
            <a:ext cx="3334512" cy="1015663"/>
          </a:xfrm>
          <a:prstGeom prst="rect">
            <a:avLst/>
          </a:prstGeom>
        </p:spPr>
        <p:txBody>
          <a:bodyPr wrap="square">
            <a:spAutoFit/>
          </a:bodyPr>
          <a:lstStyle/>
          <a:p>
            <a:pPr algn="ctr"/>
            <a:r>
              <a:rPr lang="en-GB" sz="1200" b="1" u="sng" dirty="0">
                <a:latin typeface="Sassoon Infant Std" panose="020B0503020103030203" pitchFamily="34" charset="0"/>
              </a:rPr>
              <a:t>RE</a:t>
            </a:r>
          </a:p>
          <a:p>
            <a:r>
              <a:rPr lang="en-GB" sz="1200" dirty="0">
                <a:latin typeface="Sassoon Infant Std" panose="020B0503020103030203" pitchFamily="34" charset="0"/>
              </a:rPr>
              <a:t>Our new topic this term is the impact of the Pentecost and he second half term the children will be focusing on what experiences mark that life is a journey. </a:t>
            </a:r>
          </a:p>
        </p:txBody>
      </p:sp>
      <p:sp>
        <p:nvSpPr>
          <p:cNvPr id="10" name="Rectangle 9"/>
          <p:cNvSpPr/>
          <p:nvPr/>
        </p:nvSpPr>
        <p:spPr>
          <a:xfrm>
            <a:off x="432345" y="4822565"/>
            <a:ext cx="3334512" cy="1200329"/>
          </a:xfrm>
          <a:prstGeom prst="rect">
            <a:avLst/>
          </a:prstGeom>
        </p:spPr>
        <p:txBody>
          <a:bodyPr wrap="square">
            <a:spAutoFit/>
          </a:bodyPr>
          <a:lstStyle/>
          <a:p>
            <a:pPr algn="ctr"/>
            <a:r>
              <a:rPr lang="en-GB" sz="1200" b="1" u="sng" dirty="0">
                <a:latin typeface="Sassoon Infant Std" panose="020B0503020103030203" pitchFamily="34" charset="0"/>
              </a:rPr>
              <a:t>Geography</a:t>
            </a:r>
          </a:p>
          <a:p>
            <a:r>
              <a:rPr lang="en-GB" sz="1200" dirty="0">
                <a:latin typeface="Sassoon Infant Std" panose="020B0503020103030203" pitchFamily="34" charset="0"/>
              </a:rPr>
              <a:t>This term the topic is the Antarctica. The children will be focusing on latitude and longitude, global climate zones, climate change and they will be looking into the location and physical features of the Antarctica. This links to our new topic.  </a:t>
            </a:r>
          </a:p>
        </p:txBody>
      </p:sp>
      <p:sp>
        <p:nvSpPr>
          <p:cNvPr id="11" name="Rectangle 10"/>
          <p:cNvSpPr/>
          <p:nvPr/>
        </p:nvSpPr>
        <p:spPr>
          <a:xfrm>
            <a:off x="8301227" y="1529477"/>
            <a:ext cx="3334512" cy="1938992"/>
          </a:xfrm>
          <a:prstGeom prst="rect">
            <a:avLst/>
          </a:prstGeom>
        </p:spPr>
        <p:txBody>
          <a:bodyPr wrap="square">
            <a:spAutoFit/>
          </a:bodyPr>
          <a:lstStyle/>
          <a:p>
            <a:pPr algn="ctr"/>
            <a:r>
              <a:rPr lang="en-GB" sz="1200" b="1" u="sng" dirty="0">
                <a:latin typeface="Sassoon Infant Std" panose="020B0503020103030203" pitchFamily="34" charset="0"/>
              </a:rPr>
              <a:t>PE</a:t>
            </a:r>
          </a:p>
          <a:p>
            <a:r>
              <a:rPr lang="en-GB" sz="1200" dirty="0">
                <a:latin typeface="Sassoon Infant Std" panose="020B0503020103030203" pitchFamily="34" charset="0"/>
              </a:rPr>
              <a:t>Our new topic for PE is Fundamental skills and Athletics, which will take place on a Tuesday afternoon, lead by HAWKES. </a:t>
            </a:r>
          </a:p>
          <a:p>
            <a:r>
              <a:rPr lang="en-GB" sz="1200" dirty="0">
                <a:latin typeface="Sassoon Infant Std" panose="020B0503020103030203" pitchFamily="34" charset="0"/>
              </a:rPr>
              <a:t>The children will also be taking part in dance lessons with Hannah Verity on Thursday Afternoons. </a:t>
            </a:r>
          </a:p>
          <a:p>
            <a:r>
              <a:rPr lang="en-GB" sz="1200" dirty="0">
                <a:latin typeface="Sassoon Infant Std" panose="020B0503020103030203" pitchFamily="34" charset="0"/>
              </a:rPr>
              <a:t>For both of these days, please can children come to school in their PE kits (black/navy joggers/ shorts &amp; a purple PE top and hoody.) </a:t>
            </a:r>
          </a:p>
        </p:txBody>
      </p:sp>
      <p:sp>
        <p:nvSpPr>
          <p:cNvPr id="12" name="Rectangle 11"/>
          <p:cNvSpPr/>
          <p:nvPr/>
        </p:nvSpPr>
        <p:spPr>
          <a:xfrm>
            <a:off x="4327498" y="4591732"/>
            <a:ext cx="3334512" cy="1015663"/>
          </a:xfrm>
          <a:prstGeom prst="rect">
            <a:avLst/>
          </a:prstGeom>
        </p:spPr>
        <p:txBody>
          <a:bodyPr wrap="square">
            <a:spAutoFit/>
          </a:bodyPr>
          <a:lstStyle/>
          <a:p>
            <a:pPr algn="ctr"/>
            <a:r>
              <a:rPr lang="en-GB" sz="1200" b="1" u="sng" dirty="0">
                <a:latin typeface="Sassoon Infant Std" panose="020B0503020103030203" pitchFamily="34" charset="0"/>
              </a:rPr>
              <a:t>Science </a:t>
            </a:r>
          </a:p>
          <a:p>
            <a:r>
              <a:rPr lang="en-GB" sz="1200" dirty="0">
                <a:latin typeface="Sassoon Infant Std" panose="020B0503020103030203" pitchFamily="34" charset="0"/>
              </a:rPr>
              <a:t>Adventurers new topic for the first half term is living things. </a:t>
            </a:r>
          </a:p>
          <a:p>
            <a:r>
              <a:rPr lang="en-GB" sz="1200" dirty="0">
                <a:latin typeface="Sassoon Infant Std" panose="020B0503020103030203" pitchFamily="34" charset="0"/>
              </a:rPr>
              <a:t>For the second half term the children will be learning about sounds. </a:t>
            </a:r>
          </a:p>
        </p:txBody>
      </p:sp>
      <p:sp>
        <p:nvSpPr>
          <p:cNvPr id="13" name="Rectangle 12"/>
          <p:cNvSpPr/>
          <p:nvPr/>
        </p:nvSpPr>
        <p:spPr>
          <a:xfrm>
            <a:off x="8301227" y="4213518"/>
            <a:ext cx="3334512" cy="1015663"/>
          </a:xfrm>
          <a:prstGeom prst="rect">
            <a:avLst/>
          </a:prstGeom>
        </p:spPr>
        <p:txBody>
          <a:bodyPr wrap="square">
            <a:spAutoFit/>
          </a:bodyPr>
          <a:lstStyle/>
          <a:p>
            <a:pPr algn="ctr"/>
            <a:r>
              <a:rPr lang="en-GB" sz="1200" b="1" u="sng" dirty="0">
                <a:latin typeface="Sassoon Infant Std" panose="020B0503020103030203" pitchFamily="34" charset="0"/>
              </a:rPr>
              <a:t>Art &amp; D&amp;T</a:t>
            </a:r>
          </a:p>
          <a:p>
            <a:r>
              <a:rPr lang="en-GB" sz="1200" dirty="0">
                <a:latin typeface="Sassoon Infant Std" panose="020B0503020103030203" pitchFamily="34" charset="0"/>
              </a:rPr>
              <a:t>Adventurers will be improving their drawing and sculpting skills, linking to artists and architects, focusing specifically on rainforests and identifying patterns created by William Morris. </a:t>
            </a:r>
          </a:p>
        </p:txBody>
      </p:sp>
      <p:sp>
        <p:nvSpPr>
          <p:cNvPr id="14" name="Rectangle 13"/>
          <p:cNvSpPr/>
          <p:nvPr/>
        </p:nvSpPr>
        <p:spPr>
          <a:xfrm>
            <a:off x="4374209" y="5607395"/>
            <a:ext cx="3334512" cy="830997"/>
          </a:xfrm>
          <a:prstGeom prst="rect">
            <a:avLst/>
          </a:prstGeom>
        </p:spPr>
        <p:txBody>
          <a:bodyPr wrap="square">
            <a:spAutoFit/>
          </a:bodyPr>
          <a:lstStyle/>
          <a:p>
            <a:pPr algn="ctr"/>
            <a:r>
              <a:rPr lang="en-GB" sz="1200" b="1" u="sng" dirty="0">
                <a:latin typeface="Sassoon Infant Std" panose="020B0503020103030203" pitchFamily="34" charset="0"/>
              </a:rPr>
              <a:t>Computing</a:t>
            </a:r>
          </a:p>
          <a:p>
            <a:pPr algn="ctr"/>
            <a:r>
              <a:rPr lang="en-GB" sz="1200" dirty="0">
                <a:latin typeface="Sassoon Infant Std" panose="020B0503020103030203" pitchFamily="34" charset="0"/>
              </a:rPr>
              <a:t>For ICT,  the children will be working on spreadsheets, focusing on gathering data and inputting it onto a spreadsheet. </a:t>
            </a:r>
          </a:p>
        </p:txBody>
      </p:sp>
      <p:sp>
        <p:nvSpPr>
          <p:cNvPr id="15" name="Rectangle 14"/>
          <p:cNvSpPr/>
          <p:nvPr/>
        </p:nvSpPr>
        <p:spPr>
          <a:xfrm>
            <a:off x="307975" y="3890352"/>
            <a:ext cx="3334512" cy="1015663"/>
          </a:xfrm>
          <a:prstGeom prst="rect">
            <a:avLst/>
          </a:prstGeom>
        </p:spPr>
        <p:txBody>
          <a:bodyPr wrap="square">
            <a:spAutoFit/>
          </a:bodyPr>
          <a:lstStyle/>
          <a:p>
            <a:pPr algn="ctr"/>
            <a:r>
              <a:rPr lang="en-GB" sz="1200" b="1" u="sng" dirty="0">
                <a:latin typeface="Sassoon Infant Std" panose="020B0503020103030203" pitchFamily="34" charset="0"/>
              </a:rPr>
              <a:t>PSHE</a:t>
            </a:r>
          </a:p>
          <a:p>
            <a:pPr algn="ctr"/>
            <a:r>
              <a:rPr lang="en-GB" sz="1200" dirty="0">
                <a:latin typeface="Sassoon Infant Std" panose="020B0503020103030203" pitchFamily="34" charset="0"/>
              </a:rPr>
              <a:t>The children will continue to work on ‘My Happy Mind’ </a:t>
            </a:r>
          </a:p>
          <a:p>
            <a:pPr algn="ctr"/>
            <a:r>
              <a:rPr lang="en-GB" sz="1200" dirty="0">
                <a:latin typeface="Sassoon Infant Std" panose="020B0503020103030203" pitchFamily="34" charset="0"/>
              </a:rPr>
              <a:t>Our topic for this term is keeping safe and rights and responsibilities.</a:t>
            </a:r>
          </a:p>
        </p:txBody>
      </p:sp>
      <p:sp>
        <p:nvSpPr>
          <p:cNvPr id="16" name="Rectangle 15"/>
          <p:cNvSpPr/>
          <p:nvPr/>
        </p:nvSpPr>
        <p:spPr>
          <a:xfrm>
            <a:off x="4304601" y="3870830"/>
            <a:ext cx="3334512" cy="646331"/>
          </a:xfrm>
          <a:prstGeom prst="rect">
            <a:avLst/>
          </a:prstGeom>
        </p:spPr>
        <p:txBody>
          <a:bodyPr wrap="square">
            <a:spAutoFit/>
          </a:bodyPr>
          <a:lstStyle/>
          <a:p>
            <a:pPr algn="ctr"/>
            <a:r>
              <a:rPr lang="en-GB" sz="1200" b="1" u="sng" dirty="0">
                <a:latin typeface="Sassoon Infant Std" panose="020B0503020103030203" pitchFamily="34" charset="0"/>
              </a:rPr>
              <a:t>Music</a:t>
            </a:r>
          </a:p>
          <a:p>
            <a:r>
              <a:rPr lang="en-GB" sz="1200" dirty="0">
                <a:latin typeface="Sassoon Infant Std" panose="020B0503020103030203" pitchFamily="34" charset="0"/>
              </a:rPr>
              <a:t>For music, children will focus on lyrics, tempo,  melody and arrangement as well as writing lyrics. </a:t>
            </a:r>
          </a:p>
        </p:txBody>
      </p:sp>
      <p:sp>
        <p:nvSpPr>
          <p:cNvPr id="17" name="Rectangle 16"/>
          <p:cNvSpPr/>
          <p:nvPr/>
        </p:nvSpPr>
        <p:spPr>
          <a:xfrm>
            <a:off x="356962" y="6027003"/>
            <a:ext cx="3409895" cy="830997"/>
          </a:xfrm>
          <a:prstGeom prst="rect">
            <a:avLst/>
          </a:prstGeom>
        </p:spPr>
        <p:txBody>
          <a:bodyPr wrap="square">
            <a:spAutoFit/>
          </a:bodyPr>
          <a:lstStyle/>
          <a:p>
            <a:pPr algn="ctr"/>
            <a:r>
              <a:rPr lang="en-GB" sz="1200" b="1" u="sng" dirty="0">
                <a:latin typeface="Sassoon Infant Std" panose="020B0503020103030203" pitchFamily="34" charset="0"/>
              </a:rPr>
              <a:t>French</a:t>
            </a:r>
          </a:p>
          <a:p>
            <a:pPr algn="ctr"/>
            <a:r>
              <a:rPr lang="en-GB" sz="1200" dirty="0">
                <a:latin typeface="Sassoon Infant Std" panose="020B0503020103030203" pitchFamily="34" charset="0"/>
              </a:rPr>
              <a:t>Our new topic is colours and animals as well as revising what they have already learnt so far. </a:t>
            </a:r>
          </a:p>
          <a:p>
            <a:endParaRPr lang="en-GB" sz="1200" dirty="0"/>
          </a:p>
        </p:txBody>
      </p:sp>
      <p:sp>
        <p:nvSpPr>
          <p:cNvPr id="18" name="AutoShape 2" descr="Pin by ... on Ninja Woman | Clip art, Space art, Outer space theme"/>
          <p:cNvSpPr>
            <a:spLocks noChangeAspect="1" noChangeArrowheads="1"/>
          </p:cNvSpPr>
          <p:nvPr/>
        </p:nvSpPr>
        <p:spPr bwMode="auto">
          <a:xfrm>
            <a:off x="155575" y="-144463"/>
            <a:ext cx="304800" cy="41543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9" name="AutoShape 4" descr="Nature Explore Clip Art Stock Illustrations – 769 Nature Explore Clip Art  Stock Illustrations, Vectors &amp; Clipart - Dreamstime"/>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0" name="AutoShape 6" descr="World Space Week 2023 - Awareness Days Events Calendar 2023"/>
          <p:cNvSpPr>
            <a:spLocks noChangeAspect="1" noChangeArrowheads="1"/>
          </p:cNvSpPr>
          <p:nvPr/>
        </p:nvSpPr>
        <p:spPr bwMode="auto">
          <a:xfrm>
            <a:off x="307975" y="7937"/>
            <a:ext cx="304800" cy="72516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1" name="AutoShape 8" descr="https://upload.wikimedia.org/wikipedia/commons/thumb/c/cf/Planet_collage_to_scale.jpg/330px-Planet_collage_to_scale.jpg"/>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2" name="AutoShape 10" descr="https://upload.wikimedia.org/wikipedia/commons/thumb/c/cf/Planet_collage_to_scale.jpg/330px-Planet_collage_to_scale.jpg"/>
          <p:cNvSpPr>
            <a:spLocks noChangeAspect="1" noChangeArrowheads="1"/>
          </p:cNvSpPr>
          <p:nvPr/>
        </p:nvSpPr>
        <p:spPr bwMode="auto">
          <a:xfrm>
            <a:off x="460375" y="160337"/>
            <a:ext cx="304800" cy="155359"/>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3" name="AutoShape 12" descr="https://fcmod.org/wp-content/uploads/2020/07/solar-system-11111_1280-e1594652352732.jpg"/>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 name="Rectangle 1">
            <a:extLst>
              <a:ext uri="{FF2B5EF4-FFF2-40B4-BE49-F238E27FC236}">
                <a16:creationId xmlns:a16="http://schemas.microsoft.com/office/drawing/2014/main" id="{6717BEC6-A7B9-3C91-1C54-A4655E1DC2AA}"/>
              </a:ext>
            </a:extLst>
          </p:cNvPr>
          <p:cNvSpPr/>
          <p:nvPr/>
        </p:nvSpPr>
        <p:spPr>
          <a:xfrm>
            <a:off x="8212775" y="5348035"/>
            <a:ext cx="3409895" cy="830997"/>
          </a:xfrm>
          <a:prstGeom prst="rect">
            <a:avLst/>
          </a:prstGeom>
        </p:spPr>
        <p:txBody>
          <a:bodyPr wrap="square">
            <a:spAutoFit/>
          </a:bodyPr>
          <a:lstStyle/>
          <a:p>
            <a:pPr algn="ctr"/>
            <a:r>
              <a:rPr lang="en-GB" sz="1200" b="1" u="sng" dirty="0">
                <a:latin typeface="Sassoon Infant Std" panose="020B0503020103030203" pitchFamily="34" charset="0"/>
              </a:rPr>
              <a:t>Forest School</a:t>
            </a:r>
          </a:p>
          <a:p>
            <a:pPr algn="ctr"/>
            <a:r>
              <a:rPr lang="en-GB" sz="1200" dirty="0">
                <a:latin typeface="Sassoon Infant Std" panose="020B0503020103030203" pitchFamily="34" charset="0"/>
              </a:rPr>
              <a:t>Forest Schools will take place on Friday 16</a:t>
            </a:r>
            <a:r>
              <a:rPr lang="en-GB" sz="1200" baseline="30000" dirty="0">
                <a:latin typeface="Sassoon Infant Std" panose="020B0503020103030203" pitchFamily="34" charset="0"/>
              </a:rPr>
              <a:t>th</a:t>
            </a:r>
            <a:r>
              <a:rPr lang="en-GB" sz="1200" dirty="0">
                <a:latin typeface="Sassoon Infant Std" panose="020B0503020103030203" pitchFamily="34" charset="0"/>
              </a:rPr>
              <a:t> May at </a:t>
            </a:r>
            <a:r>
              <a:rPr lang="en-GB" sz="1200" dirty="0" err="1">
                <a:latin typeface="Sassoon Infant Std" panose="020B0503020103030203" pitchFamily="34" charset="0"/>
              </a:rPr>
              <a:t>Rigghall</a:t>
            </a:r>
            <a:r>
              <a:rPr lang="en-GB" sz="1200" dirty="0">
                <a:latin typeface="Sassoon Infant Std" panose="020B0503020103030203" pitchFamily="34" charset="0"/>
              </a:rPr>
              <a:t>. </a:t>
            </a:r>
          </a:p>
          <a:p>
            <a:endParaRPr lang="en-GB" sz="1200" dirty="0"/>
          </a:p>
        </p:txBody>
      </p:sp>
      <p:pic>
        <p:nvPicPr>
          <p:cNvPr id="1028" name="Picture 4" descr="Globe World Clip Art - Earth Clipart No Background - Png Download ...">
            <a:extLst>
              <a:ext uri="{FF2B5EF4-FFF2-40B4-BE49-F238E27FC236}">
                <a16:creationId xmlns:a16="http://schemas.microsoft.com/office/drawing/2014/main" id="{67ACA347-17DB-90FF-4DC6-D9CF9104D234}"/>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453829" y="2025333"/>
            <a:ext cx="359249" cy="357841"/>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Tree Clip Art | Free Download Clip Art | Free Clip Art | on Clipart Library">
            <a:extLst>
              <a:ext uri="{FF2B5EF4-FFF2-40B4-BE49-F238E27FC236}">
                <a16:creationId xmlns:a16="http://schemas.microsoft.com/office/drawing/2014/main" id="{B5095819-DEE9-29A6-2261-5F17369DC88B}"/>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226729" y="4987719"/>
            <a:ext cx="791882" cy="870023"/>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E22A8D8C-F307-5D04-AA1F-157C924ADA02}"/>
              </a:ext>
            </a:extLst>
          </p:cNvPr>
          <p:cNvSpPr/>
          <p:nvPr/>
        </p:nvSpPr>
        <p:spPr>
          <a:xfrm>
            <a:off x="8301227" y="6115225"/>
            <a:ext cx="3409895" cy="830997"/>
          </a:xfrm>
          <a:prstGeom prst="rect">
            <a:avLst/>
          </a:prstGeom>
        </p:spPr>
        <p:txBody>
          <a:bodyPr wrap="square">
            <a:spAutoFit/>
          </a:bodyPr>
          <a:lstStyle/>
          <a:p>
            <a:pPr algn="ctr"/>
            <a:r>
              <a:rPr lang="en-GB" sz="1200" b="1" u="sng" dirty="0">
                <a:latin typeface="Sassoon Infant Std" panose="020B0503020103030203" pitchFamily="34" charset="0"/>
              </a:rPr>
              <a:t>Residential</a:t>
            </a:r>
          </a:p>
          <a:p>
            <a:pPr algn="ctr"/>
            <a:r>
              <a:rPr lang="en-GB" sz="1200" dirty="0">
                <a:latin typeface="Sassoon Infant Std" panose="020B0503020103030203" pitchFamily="34" charset="0"/>
              </a:rPr>
              <a:t>The York residential will take place on Wednesday 30</a:t>
            </a:r>
            <a:r>
              <a:rPr lang="en-GB" sz="1200" baseline="30000" dirty="0">
                <a:latin typeface="Sassoon Infant Std" panose="020B0503020103030203" pitchFamily="34" charset="0"/>
              </a:rPr>
              <a:t>th</a:t>
            </a:r>
            <a:r>
              <a:rPr lang="en-GB" sz="1200" dirty="0">
                <a:latin typeface="Sassoon Infant Std" panose="020B0503020103030203" pitchFamily="34" charset="0"/>
              </a:rPr>
              <a:t> April. </a:t>
            </a:r>
          </a:p>
          <a:p>
            <a:endParaRPr lang="en-GB" sz="1200" dirty="0"/>
          </a:p>
        </p:txBody>
      </p:sp>
    </p:spTree>
    <p:extLst>
      <p:ext uri="{BB962C8B-B14F-4D97-AF65-F5344CB8AC3E}">
        <p14:creationId xmlns:p14="http://schemas.microsoft.com/office/powerpoint/2010/main" val="312900782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205</TotalTime>
  <Words>730</Words>
  <Application>Microsoft Office PowerPoint</Application>
  <PresentationFormat>Widescreen</PresentationFormat>
  <Paragraphs>37</Paragraphs>
  <Slides>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Arial</vt:lpstr>
      <vt:lpstr>Calibri</vt:lpstr>
      <vt:lpstr>Calibri Light</vt:lpstr>
      <vt:lpstr>Sassoon Infant Std</vt:lpstr>
      <vt:lpstr>Office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Katrina Dixon</dc:creator>
  <cp:lastModifiedBy>Natasha Dean</cp:lastModifiedBy>
  <cp:revision>19</cp:revision>
  <dcterms:created xsi:type="dcterms:W3CDTF">2023-12-19T09:27:32Z</dcterms:created>
  <dcterms:modified xsi:type="dcterms:W3CDTF">2025-03-31T10:42:43Z</dcterms:modified>
</cp:coreProperties>
</file>