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7" d="100"/>
          <a:sy n="87" d="100"/>
        </p:scale>
        <p:origin x="528" y="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8500097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838331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3129071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652887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C22561-81F2-480A-BE39-DC8DFFC85BF4}" type="datetimeFigureOut">
              <a:rPr lang="en-GB" smtClean="0"/>
              <a:t>19/12/2023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621629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963859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B6C22561-81F2-480A-BE39-DC8DFFC85BF4}" type="datetimeFigureOut">
              <a:rPr lang="en-GB" smtClean="0"/>
              <a:t>19/12/2023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1066736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B6C22561-81F2-480A-BE39-DC8DFFC85BF4}" type="datetimeFigureOut">
              <a:rPr lang="en-GB" smtClean="0"/>
              <a:t>19/12/2023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2806531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2561-81F2-480A-BE39-DC8DFFC85BF4}" type="datetimeFigureOut">
              <a:rPr lang="en-GB" smtClean="0"/>
              <a:t>19/12/2023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30794762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104390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6C22561-81F2-480A-BE39-DC8DFFC85BF4}" type="datetimeFigureOut">
              <a:rPr lang="en-GB" smtClean="0"/>
              <a:t>19/12/2023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FB928C1-BA57-4C84-9AD4-C8914413D98F}" type="slidenum">
              <a:rPr lang="en-GB" smtClean="0"/>
              <a:t>‹#›</a:t>
            </a:fld>
            <a:endParaRPr lang="en-GB"/>
          </a:p>
        </p:txBody>
      </p:sp>
    </p:spTree>
    <p:extLst>
      <p:ext uri="{BB962C8B-B14F-4D97-AF65-F5344CB8AC3E}">
        <p14:creationId xmlns:p14="http://schemas.microsoft.com/office/powerpoint/2010/main" val="4271032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2561-81F2-480A-BE39-DC8DFFC85BF4}" type="datetimeFigureOut">
              <a:rPr lang="en-GB" smtClean="0"/>
              <a:t>19/12/2023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B928C1-BA57-4C84-9AD4-C8914413D98F}" type="slidenum">
              <a:rPr lang="en-GB" smtClean="0"/>
              <a:t>‹#›</a:t>
            </a:fld>
            <a:endParaRPr lang="en-GB"/>
          </a:p>
        </p:txBody>
      </p:sp>
    </p:spTree>
    <p:extLst>
      <p:ext uri="{BB962C8B-B14F-4D97-AF65-F5344CB8AC3E}">
        <p14:creationId xmlns:p14="http://schemas.microsoft.com/office/powerpoint/2010/main" val="5949890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638" y="115956"/>
            <a:ext cx="11922369" cy="1754326"/>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English </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There will be four main components to our English lessons each week in Key Stage 2. Statutory spellings and spelling rules will be taught daily using Read Write Spell, a progressive scheme that builds on children’s current knowledge. To learn and recall grammar skills, children will engage with 10 differentiated questions four times a week. These skills will be expanded on in writing lessons. In our writing lessons, we will also be covering modal verbs, relative clauses, plural and possessive apostrophes and inverted commas this half term. For our writing sessions, these will all stem from our learning in history, all around Space. We will be writing a non-chronological report, letter writing, a newspaper report, a balanced argument, a biography of an astronaut, a leaflet and narrative writing this half term.  Comprehension is our final part of English. We will be engaging in comprehension sessions four times per week, this half term this will focus on each specific skill in comprehension before we apply our knowledge to individual texts. This will allow our children to develop strong comprehension knowledge. I will also read to the children as much as possible each week, this text will be one that we chose together. This has a monumental affect on children’s understanding of comprehension and reading for pleasure.  </a:t>
            </a:r>
            <a:r>
              <a:rPr lang="en-GB" sz="1100" dirty="0">
                <a:solidFill>
                  <a:srgbClr val="000000"/>
                </a:solidFill>
                <a:latin typeface="Sassoon Infant Std" panose="020B0503020103030203" pitchFamily="34" charset="0"/>
              </a:rPr>
              <a:t>​</a:t>
            </a:r>
            <a:endParaRPr lang="en-GB" sz="1100" b="0" i="0" dirty="0">
              <a:solidFill>
                <a:srgbClr val="000000"/>
              </a:solidFill>
              <a:effectLst/>
              <a:latin typeface="Sassoon Infant Std" panose="020B0503020103030203" pitchFamily="34" charset="0"/>
            </a:endParaRPr>
          </a:p>
        </p:txBody>
      </p:sp>
      <p:sp>
        <p:nvSpPr>
          <p:cNvPr id="5" name="Rectangle 4"/>
          <p:cNvSpPr/>
          <p:nvPr/>
        </p:nvSpPr>
        <p:spPr>
          <a:xfrm>
            <a:off x="124263" y="1562506"/>
            <a:ext cx="3950677" cy="3231654"/>
          </a:xfrm>
          <a:prstGeom prst="rect">
            <a:avLst/>
          </a:prstGeom>
        </p:spPr>
        <p:txBody>
          <a:bodyPr wrap="square">
            <a:spAutoFit/>
          </a:bodyPr>
          <a:lstStyle/>
          <a:p>
            <a:pPr algn="ctr" fontAlgn="base"/>
            <a:r>
              <a:rPr lang="en-GB" sz="1200" b="1" u="sng" dirty="0">
                <a:solidFill>
                  <a:srgbClr val="000000"/>
                </a:solidFill>
                <a:latin typeface="Sassoon Infant Std" panose="020B0503020103030203" pitchFamily="34" charset="0"/>
              </a:rPr>
              <a:t>Maths</a:t>
            </a:r>
            <a:r>
              <a:rPr lang="en-US" sz="1200" dirty="0">
                <a:solidFill>
                  <a:srgbClr val="000000"/>
                </a:solidFill>
                <a:latin typeface="Sassoon Infant Std" panose="020B0503020103030203" pitchFamily="34" charset="0"/>
              </a:rPr>
              <a:t>​</a:t>
            </a:r>
            <a:endParaRPr lang="en-US" sz="1200" b="0" i="0" dirty="0" smtClean="0">
              <a:solidFill>
                <a:srgbClr val="000000"/>
              </a:solidFill>
              <a:effectLst/>
              <a:latin typeface="Sassoon Infant Std" panose="020B0503020103030203" pitchFamily="34" charset="0"/>
            </a:endParaRPr>
          </a:p>
          <a:p>
            <a:pPr algn="ctr" fontAlgn="base"/>
            <a:r>
              <a:rPr lang="en-GB" sz="1200" dirty="0">
                <a:solidFill>
                  <a:srgbClr val="000000"/>
                </a:solidFill>
                <a:latin typeface="Sassoon Infant Std" panose="020B0503020103030203" pitchFamily="34" charset="0"/>
              </a:rPr>
              <a:t>Each day in Maths we will complete 10 differentiated arithmetic questions that will be marked with the children so they can check and understand the variety of methods used. </a:t>
            </a:r>
            <a:endParaRPr lang="en-GB" sz="1200" dirty="0" smtClean="0">
              <a:solidFill>
                <a:srgbClr val="000000"/>
              </a:solidFill>
              <a:latin typeface="Sassoon Infant Std" panose="020B0503020103030203" pitchFamily="34" charset="0"/>
            </a:endParaRPr>
          </a:p>
          <a:p>
            <a:pPr algn="ctr" fontAlgn="base"/>
            <a:r>
              <a:rPr lang="en-GB" sz="1200" dirty="0" smtClean="0">
                <a:solidFill>
                  <a:srgbClr val="000000"/>
                </a:solidFill>
                <a:latin typeface="Sassoon Infant Std" panose="020B0503020103030203" pitchFamily="34" charset="0"/>
              </a:rPr>
              <a:t>This Spring term 1, children in year 3 and 4 will cover: Multiplication and Division, Length and Perimeter and Fractions.</a:t>
            </a:r>
          </a:p>
          <a:p>
            <a:pPr algn="ctr" fontAlgn="base"/>
            <a:r>
              <a:rPr lang="en-GB" sz="1200" dirty="0" smtClean="0">
                <a:solidFill>
                  <a:srgbClr val="000000"/>
                </a:solidFill>
                <a:latin typeface="Sassoon Infant Std" panose="020B0503020103030203" pitchFamily="34" charset="0"/>
              </a:rPr>
              <a:t>In Spring Term 2, the children will be covering; Fractions, Decimals and Mass and Capacity.</a:t>
            </a:r>
          </a:p>
          <a:p>
            <a:pPr algn="ctr" fontAlgn="base"/>
            <a:endParaRPr lang="en-GB" sz="1200" b="0" i="0" dirty="0" smtClean="0">
              <a:solidFill>
                <a:srgbClr val="000000"/>
              </a:solidFill>
              <a:effectLst/>
              <a:latin typeface="Sassoon Infant Std" panose="020B0503020103030203" pitchFamily="34" charset="0"/>
            </a:endParaRPr>
          </a:p>
          <a:p>
            <a:pPr algn="ctr" fontAlgn="base"/>
            <a:r>
              <a:rPr lang="en-GB" sz="1200" b="0" i="0" dirty="0" smtClean="0">
                <a:solidFill>
                  <a:srgbClr val="000000"/>
                </a:solidFill>
                <a:effectLst/>
                <a:latin typeface="Sassoon Infant Std" panose="020B0503020103030203" pitchFamily="34" charset="0"/>
              </a:rPr>
              <a:t>Adventurers also have a challenge station what they are encouraged to use in order to build on their knowledge, the challenge station includes various manipulative and challenge cards which they can take the opportunity to practice SAT style questions in a comfortable and accessible way. </a:t>
            </a:r>
            <a:endParaRPr lang="en-US" sz="1200" b="0" i="0" dirty="0">
              <a:solidFill>
                <a:srgbClr val="000000"/>
              </a:solidFill>
              <a:effectLst/>
              <a:latin typeface="Sassoon Infant Std" panose="020B0503020103030203" pitchFamily="34" charset="0"/>
            </a:endParaRPr>
          </a:p>
        </p:txBody>
      </p:sp>
      <p:sp>
        <p:nvSpPr>
          <p:cNvPr id="7" name="Rectangle 6"/>
          <p:cNvSpPr/>
          <p:nvPr/>
        </p:nvSpPr>
        <p:spPr>
          <a:xfrm>
            <a:off x="4074940" y="1789704"/>
            <a:ext cx="4111869" cy="2062103"/>
          </a:xfrm>
          <a:prstGeom prst="rect">
            <a:avLst/>
          </a:prstGeom>
        </p:spPr>
        <p:txBody>
          <a:bodyPr wrap="square">
            <a:spAutoFit/>
          </a:bodyPr>
          <a:lstStyle/>
          <a:p>
            <a:pPr algn="ctr"/>
            <a:r>
              <a:rPr lang="en-US" sz="1600" b="1" dirty="0" smtClean="0">
                <a:solidFill>
                  <a:srgbClr val="000000"/>
                </a:solidFill>
                <a:latin typeface="Sassoon Infant Std" panose="020B0503020103030203" pitchFamily="34" charset="0"/>
              </a:rPr>
              <a:t>Adventurers Newsletter </a:t>
            </a:r>
            <a:r>
              <a:rPr lang="en-US" sz="1600" b="1" dirty="0">
                <a:solidFill>
                  <a:srgbClr val="000000"/>
                </a:solidFill>
                <a:latin typeface="Sassoon Infant Std" panose="020B0503020103030203" pitchFamily="34" charset="0"/>
              </a:rPr>
              <a:t>Spring Term</a:t>
            </a:r>
            <a:r>
              <a:rPr lang="en-US" sz="1600" dirty="0">
                <a:solidFill>
                  <a:srgbClr val="000000"/>
                </a:solidFill>
                <a:latin typeface="Sassoon Infant Std" panose="020B0503020103030203" pitchFamily="34" charset="0"/>
              </a:rPr>
              <a:t>​</a:t>
            </a:r>
            <a:br>
              <a:rPr lang="en-US" sz="1600" dirty="0">
                <a:solidFill>
                  <a:srgbClr val="000000"/>
                </a:solidFill>
                <a:latin typeface="Sassoon Infant Std" panose="020B0503020103030203" pitchFamily="34" charset="0"/>
              </a:rPr>
            </a:br>
            <a:r>
              <a:rPr lang="en-US" sz="1600" b="1" dirty="0">
                <a:solidFill>
                  <a:srgbClr val="002060"/>
                </a:solidFill>
                <a:latin typeface="Sassoon Infant Std" panose="020B0503020103030203" pitchFamily="34" charset="0"/>
              </a:rPr>
              <a:t>Our Topic: Up, Up and Away (Space) </a:t>
            </a:r>
            <a:r>
              <a:rPr lang="en-US" sz="1600" dirty="0">
                <a:solidFill>
                  <a:srgbClr val="002060"/>
                </a:solidFill>
                <a:latin typeface="Sassoon Infant Std" panose="020B0503020103030203" pitchFamily="34" charset="0"/>
              </a:rPr>
              <a:t>​</a:t>
            </a:r>
            <a:br>
              <a:rPr lang="en-US" sz="1600" dirty="0">
                <a:solidFill>
                  <a:srgbClr val="002060"/>
                </a:solidFill>
                <a:latin typeface="Sassoon Infant Std" panose="020B0503020103030203" pitchFamily="34" charset="0"/>
              </a:rPr>
            </a:br>
            <a:r>
              <a:rPr lang="en-US" sz="1600" b="1" dirty="0">
                <a:solidFill>
                  <a:srgbClr val="0070C0"/>
                </a:solidFill>
                <a:latin typeface="Sassoon Infant Std" panose="020B0503020103030203" pitchFamily="34" charset="0"/>
              </a:rPr>
              <a:t>I hope you find this newsletter for </a:t>
            </a:r>
            <a:r>
              <a:rPr lang="en-US" sz="1600" b="1" dirty="0" smtClean="0">
                <a:solidFill>
                  <a:srgbClr val="0070C0"/>
                </a:solidFill>
                <a:latin typeface="Sassoon Infant Std" panose="020B0503020103030203" pitchFamily="34" charset="0"/>
              </a:rPr>
              <a:t>this    </a:t>
            </a:r>
            <a:r>
              <a:rPr lang="en-US" sz="1600" b="1" dirty="0">
                <a:solidFill>
                  <a:srgbClr val="0070C0"/>
                </a:solidFill>
                <a:latin typeface="Sassoon Infant Std" panose="020B0503020103030203" pitchFamily="34" charset="0"/>
              </a:rPr>
              <a:t>half-term useful and informative. </a:t>
            </a: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US" sz="1600" b="1" dirty="0" smtClean="0">
              <a:solidFill>
                <a:srgbClr val="0070C0"/>
              </a:solidFill>
              <a:latin typeface="Sassoon Infant Std" panose="020B0503020103030203" pitchFamily="34" charset="0"/>
            </a:endParaRPr>
          </a:p>
          <a:p>
            <a:pPr algn="ctr"/>
            <a:endParaRPr lang="en-US" sz="1600" b="1" dirty="0">
              <a:solidFill>
                <a:srgbClr val="0070C0"/>
              </a:solidFill>
              <a:latin typeface="Sassoon Infant Std" panose="020B0503020103030203" pitchFamily="34" charset="0"/>
            </a:endParaRPr>
          </a:p>
          <a:p>
            <a:pPr algn="ctr"/>
            <a:endParaRPr lang="en-GB" sz="1600" dirty="0">
              <a:latin typeface="Sassoon Infant Std" panose="020B0503020103030203" pitchFamily="34" charset="0"/>
            </a:endParaRPr>
          </a:p>
        </p:txBody>
      </p:sp>
      <p:sp>
        <p:nvSpPr>
          <p:cNvPr id="8" name="Rectangle 7"/>
          <p:cNvSpPr/>
          <p:nvPr/>
        </p:nvSpPr>
        <p:spPr>
          <a:xfrm>
            <a:off x="8301227" y="3348603"/>
            <a:ext cx="3334512" cy="2123658"/>
          </a:xfrm>
          <a:prstGeom prst="rect">
            <a:avLst/>
          </a:prstGeom>
        </p:spPr>
        <p:txBody>
          <a:bodyPr wrap="square">
            <a:spAutoFit/>
          </a:bodyPr>
          <a:lstStyle/>
          <a:p>
            <a:pPr algn="ctr"/>
            <a:r>
              <a:rPr lang="en-GB" sz="1200" b="1" u="sng" dirty="0" smtClean="0">
                <a:latin typeface="Sassoon Infant Std" panose="020B0503020103030203" pitchFamily="34" charset="0"/>
              </a:rPr>
              <a:t>History</a:t>
            </a:r>
          </a:p>
          <a:p>
            <a:r>
              <a:rPr lang="en-GB" sz="1200" dirty="0" smtClean="0">
                <a:latin typeface="Sassoon Infant Std" panose="020B0503020103030203" pitchFamily="34" charset="0"/>
              </a:rPr>
              <a:t>Our new topic this term is ‘Up, Up and Away’ based on Space. Children will  be inspired to discover, question and learn about our solar system, as well as linking to our topic ‘There is No Planet B’. </a:t>
            </a:r>
          </a:p>
          <a:p>
            <a:r>
              <a:rPr lang="en-GB" sz="1200" dirty="0" smtClean="0">
                <a:latin typeface="Sassoon Infant Std" panose="020B0503020103030203" pitchFamily="34" charset="0"/>
              </a:rPr>
              <a:t>The children will be focusing on the timeline of ‘The Space Race’ and they will be debating whether a human or a robot should be sent to space. They will also get the opportunity to visit a Space Dome!</a:t>
            </a:r>
            <a:endParaRPr lang="en-GB" sz="1200" dirty="0">
              <a:latin typeface="Sassoon Infant Std" panose="020B0503020103030203" pitchFamily="34" charset="0"/>
            </a:endParaRPr>
          </a:p>
        </p:txBody>
      </p:sp>
      <p:sp>
        <p:nvSpPr>
          <p:cNvPr id="9" name="Rectangle 8"/>
          <p:cNvSpPr/>
          <p:nvPr/>
        </p:nvSpPr>
        <p:spPr>
          <a:xfrm>
            <a:off x="4495447" y="2840772"/>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RE</a:t>
            </a:r>
          </a:p>
          <a:p>
            <a:r>
              <a:rPr lang="en-GB" sz="1200" dirty="0" smtClean="0">
                <a:latin typeface="Sassoon Infant Std" panose="020B0503020103030203" pitchFamily="34" charset="0"/>
              </a:rPr>
              <a:t>Our new topic this term is; What is the ‘Trinity’ and why is it important for Christians. </a:t>
            </a:r>
          </a:p>
          <a:p>
            <a:r>
              <a:rPr lang="en-GB" sz="1200" dirty="0" smtClean="0">
                <a:latin typeface="Sassoon Infant Std" panose="020B0503020103030203" pitchFamily="34" charset="0"/>
              </a:rPr>
              <a:t>In Spring Term 2,  the topic will be: Why do Christians call the day Jesus died ‘Good Friday’? </a:t>
            </a:r>
            <a:endParaRPr lang="en-GB" sz="1200" dirty="0">
              <a:latin typeface="Sassoon Infant Std" panose="020B0503020103030203" pitchFamily="34" charset="0"/>
            </a:endParaRPr>
          </a:p>
        </p:txBody>
      </p:sp>
      <p:sp>
        <p:nvSpPr>
          <p:cNvPr id="10" name="Rectangle 9"/>
          <p:cNvSpPr/>
          <p:nvPr/>
        </p:nvSpPr>
        <p:spPr>
          <a:xfrm>
            <a:off x="4567602" y="3776534"/>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Geography</a:t>
            </a:r>
          </a:p>
          <a:p>
            <a:r>
              <a:rPr lang="en-GB" sz="1200" dirty="0" smtClean="0">
                <a:latin typeface="Sassoon Infant Std" panose="020B0503020103030203" pitchFamily="34" charset="0"/>
              </a:rPr>
              <a:t>In Spring Term 2, the children will be focusing on  </a:t>
            </a:r>
            <a:r>
              <a:rPr lang="en-GB" sz="1200" dirty="0">
                <a:latin typeface="Sassoon Infant Std" panose="020B0503020103030203" pitchFamily="34" charset="0"/>
              </a:rPr>
              <a:t>g</a:t>
            </a:r>
            <a:r>
              <a:rPr lang="en-GB" sz="1200" dirty="0" smtClean="0">
                <a:latin typeface="Sassoon Infant Std" panose="020B0503020103030203" pitchFamily="34" charset="0"/>
              </a:rPr>
              <a:t>eographical skills, Earth matters and Biomes, all linked to our topic Space. </a:t>
            </a:r>
            <a:endParaRPr lang="en-GB" sz="1200" dirty="0">
              <a:latin typeface="Sassoon Infant Std" panose="020B0503020103030203" pitchFamily="34" charset="0"/>
            </a:endParaRPr>
          </a:p>
        </p:txBody>
      </p:sp>
      <p:sp>
        <p:nvSpPr>
          <p:cNvPr id="11" name="Rectangle 10"/>
          <p:cNvSpPr/>
          <p:nvPr/>
        </p:nvSpPr>
        <p:spPr>
          <a:xfrm>
            <a:off x="8301227" y="1584795"/>
            <a:ext cx="3334512" cy="1754326"/>
          </a:xfrm>
          <a:prstGeom prst="rect">
            <a:avLst/>
          </a:prstGeom>
        </p:spPr>
        <p:txBody>
          <a:bodyPr wrap="square">
            <a:spAutoFit/>
          </a:bodyPr>
          <a:lstStyle/>
          <a:p>
            <a:pPr algn="ctr"/>
            <a:r>
              <a:rPr lang="en-GB" sz="1200" b="1" u="sng" dirty="0" smtClean="0">
                <a:latin typeface="Sassoon Infant Std" panose="020B0503020103030203" pitchFamily="34" charset="0"/>
              </a:rPr>
              <a:t>PE</a:t>
            </a:r>
          </a:p>
          <a:p>
            <a:r>
              <a:rPr lang="en-GB" sz="1200" dirty="0" smtClean="0">
                <a:latin typeface="Sassoon Infant Std" panose="020B0503020103030203" pitchFamily="34" charset="0"/>
              </a:rPr>
              <a:t>Our new topic for PE is Fundamental skills and Athletics, which will take place on a Tuesday afternoon, lead by HAWKES. </a:t>
            </a:r>
          </a:p>
          <a:p>
            <a:r>
              <a:rPr lang="en-GB" sz="1200" dirty="0" smtClean="0">
                <a:latin typeface="Sassoon Infant Std" panose="020B0503020103030203" pitchFamily="34" charset="0"/>
              </a:rPr>
              <a:t>The children will also be taking part in swimming lessons on Thursday Afternoons. </a:t>
            </a:r>
          </a:p>
          <a:p>
            <a:r>
              <a:rPr lang="en-GB" sz="1200" dirty="0" smtClean="0">
                <a:latin typeface="Sassoon Infant Std" panose="020B0503020103030203" pitchFamily="34" charset="0"/>
              </a:rPr>
              <a:t>For both of these days, please can children come to school in their PE kits (black/Navy joggers/ shorts &amp; a purple PE top and hoody.) </a:t>
            </a:r>
            <a:endParaRPr lang="en-GB" sz="1200" dirty="0">
              <a:latin typeface="Sassoon Infant Std" panose="020B0503020103030203" pitchFamily="34" charset="0"/>
            </a:endParaRPr>
          </a:p>
        </p:txBody>
      </p:sp>
      <p:sp>
        <p:nvSpPr>
          <p:cNvPr id="12" name="Rectangle 11"/>
          <p:cNvSpPr/>
          <p:nvPr/>
        </p:nvSpPr>
        <p:spPr>
          <a:xfrm>
            <a:off x="366696" y="4627930"/>
            <a:ext cx="3334512" cy="1384995"/>
          </a:xfrm>
          <a:prstGeom prst="rect">
            <a:avLst/>
          </a:prstGeom>
        </p:spPr>
        <p:txBody>
          <a:bodyPr wrap="square">
            <a:spAutoFit/>
          </a:bodyPr>
          <a:lstStyle/>
          <a:p>
            <a:pPr algn="ctr"/>
            <a:r>
              <a:rPr lang="en-GB" sz="1200" b="1" u="sng" dirty="0" smtClean="0">
                <a:latin typeface="Sassoon Infant Std" panose="020B0503020103030203" pitchFamily="34" charset="0"/>
              </a:rPr>
              <a:t>Science </a:t>
            </a:r>
          </a:p>
          <a:p>
            <a:r>
              <a:rPr lang="en-GB" sz="1200" dirty="0" smtClean="0">
                <a:latin typeface="Sassoon Infant Std" panose="020B0503020103030203" pitchFamily="34" charset="0"/>
              </a:rPr>
              <a:t>Adventurers new topic for Spring Term 1 is forces where they will investigate magnetic fun and games and explore gravity, friction and resistance. </a:t>
            </a:r>
          </a:p>
          <a:p>
            <a:r>
              <a:rPr lang="en-GB" sz="1200" dirty="0" smtClean="0">
                <a:latin typeface="Sassoon Infant Std" panose="020B0503020103030203" pitchFamily="34" charset="0"/>
              </a:rPr>
              <a:t>In Spring Term 2, Adventures will be learning about Animals as part of their topic. This will entail classifying, characteristics and habitats. </a:t>
            </a:r>
          </a:p>
        </p:txBody>
      </p:sp>
      <p:sp>
        <p:nvSpPr>
          <p:cNvPr id="13" name="Rectangle 12"/>
          <p:cNvSpPr/>
          <p:nvPr/>
        </p:nvSpPr>
        <p:spPr>
          <a:xfrm>
            <a:off x="8316424" y="5429035"/>
            <a:ext cx="3334512" cy="1200329"/>
          </a:xfrm>
          <a:prstGeom prst="rect">
            <a:avLst/>
          </a:prstGeom>
        </p:spPr>
        <p:txBody>
          <a:bodyPr wrap="square">
            <a:spAutoFit/>
          </a:bodyPr>
          <a:lstStyle/>
          <a:p>
            <a:pPr algn="ctr"/>
            <a:r>
              <a:rPr lang="en-GB" sz="1200" b="1" u="sng" dirty="0" smtClean="0">
                <a:latin typeface="Sassoon Infant Std" panose="020B0503020103030203" pitchFamily="34" charset="0"/>
              </a:rPr>
              <a:t>Art &amp; D&amp;T</a:t>
            </a:r>
          </a:p>
          <a:p>
            <a:r>
              <a:rPr lang="en-GB" sz="1200" dirty="0" smtClean="0">
                <a:latin typeface="Sassoon Infant Std" panose="020B0503020103030203" pitchFamily="34" charset="0"/>
              </a:rPr>
              <a:t>Adventurers will be improving their mastery of art and design techniques by drawing, the unit will be ‘power prints’. In D&amp;T. the children will be crafting and designing, focusing particularly on appealing products. </a:t>
            </a:r>
            <a:endParaRPr lang="en-GB" sz="1200" dirty="0">
              <a:latin typeface="Sassoon Infant Std" panose="020B0503020103030203" pitchFamily="34" charset="0"/>
            </a:endParaRPr>
          </a:p>
        </p:txBody>
      </p:sp>
      <p:sp>
        <p:nvSpPr>
          <p:cNvPr id="14" name="Rectangle 13"/>
          <p:cNvSpPr/>
          <p:nvPr/>
        </p:nvSpPr>
        <p:spPr>
          <a:xfrm>
            <a:off x="366696" y="6067709"/>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Computing</a:t>
            </a:r>
          </a:p>
          <a:p>
            <a:pPr algn="ctr"/>
            <a:r>
              <a:rPr lang="en-GB" sz="1200" dirty="0" smtClean="0">
                <a:latin typeface="Sassoon Infant Std" panose="020B0503020103030203" pitchFamily="34" charset="0"/>
              </a:rPr>
              <a:t>For ICT, we will have a specialist team coming into school to computing skills, </a:t>
            </a:r>
            <a:r>
              <a:rPr lang="en-GB" sz="1200" dirty="0" err="1" smtClean="0">
                <a:latin typeface="Sassoon Infant Std" panose="020B0503020103030203" pitchFamily="34" charset="0"/>
              </a:rPr>
              <a:t>ESafety</a:t>
            </a:r>
            <a:r>
              <a:rPr lang="en-GB" sz="1200" dirty="0" smtClean="0">
                <a:latin typeface="Sassoon Infant Std" panose="020B0503020103030203" pitchFamily="34" charset="0"/>
              </a:rPr>
              <a:t> and spreadsheets.</a:t>
            </a:r>
          </a:p>
        </p:txBody>
      </p:sp>
      <p:sp>
        <p:nvSpPr>
          <p:cNvPr id="15" name="Rectangle 14"/>
          <p:cNvSpPr/>
          <p:nvPr/>
        </p:nvSpPr>
        <p:spPr>
          <a:xfrm>
            <a:off x="4495447" y="4537275"/>
            <a:ext cx="3334512" cy="830997"/>
          </a:xfrm>
          <a:prstGeom prst="rect">
            <a:avLst/>
          </a:prstGeom>
        </p:spPr>
        <p:txBody>
          <a:bodyPr wrap="square">
            <a:spAutoFit/>
          </a:bodyPr>
          <a:lstStyle/>
          <a:p>
            <a:pPr algn="ctr"/>
            <a:r>
              <a:rPr lang="en-GB" sz="1200" b="1" u="sng" dirty="0" smtClean="0">
                <a:latin typeface="Sassoon Infant Std" panose="020B0503020103030203" pitchFamily="34" charset="0"/>
              </a:rPr>
              <a:t>PSHE</a:t>
            </a:r>
            <a:endParaRPr lang="en-GB" sz="1200" b="1" u="sng" dirty="0">
              <a:latin typeface="Sassoon Infant Std" panose="020B0503020103030203" pitchFamily="34" charset="0"/>
            </a:endParaRPr>
          </a:p>
          <a:p>
            <a:pPr algn="ctr"/>
            <a:r>
              <a:rPr lang="en-GB" sz="1200" dirty="0" smtClean="0">
                <a:latin typeface="Sassoon Infant Std" panose="020B0503020103030203" pitchFamily="34" charset="0"/>
              </a:rPr>
              <a:t>Our topic for the first half term is; ‘Keeping Myself Safe.’ For the second half term, the children will be focusing on ‘Being my Best’.</a:t>
            </a:r>
          </a:p>
        </p:txBody>
      </p:sp>
      <p:sp>
        <p:nvSpPr>
          <p:cNvPr id="16" name="Rectangle 15"/>
          <p:cNvSpPr/>
          <p:nvPr/>
        </p:nvSpPr>
        <p:spPr>
          <a:xfrm>
            <a:off x="4552406" y="5298016"/>
            <a:ext cx="3334512" cy="1015663"/>
          </a:xfrm>
          <a:prstGeom prst="rect">
            <a:avLst/>
          </a:prstGeom>
        </p:spPr>
        <p:txBody>
          <a:bodyPr wrap="square">
            <a:spAutoFit/>
          </a:bodyPr>
          <a:lstStyle/>
          <a:p>
            <a:pPr algn="ctr"/>
            <a:r>
              <a:rPr lang="en-GB" sz="1200" b="1" u="sng" dirty="0" smtClean="0">
                <a:latin typeface="Sassoon Infant Std" panose="020B0503020103030203" pitchFamily="34" charset="0"/>
              </a:rPr>
              <a:t>Music</a:t>
            </a:r>
          </a:p>
          <a:p>
            <a:r>
              <a:rPr lang="en-GB" sz="1200" dirty="0" smtClean="0">
                <a:latin typeface="Sassoon Infant Std" panose="020B0503020103030203" pitchFamily="34" charset="0"/>
              </a:rPr>
              <a:t>For music, children will continue to work with Mrs Rowland, with recorder and singing.</a:t>
            </a:r>
          </a:p>
          <a:p>
            <a:r>
              <a:rPr lang="en-GB" sz="1200" dirty="0" smtClean="0">
                <a:latin typeface="Sassoon Infant Std" panose="020B0503020103030203" pitchFamily="34" charset="0"/>
              </a:rPr>
              <a:t>Adventurers will be focusing on tempo, duration and Crescendo, linked to Chinese New Year. </a:t>
            </a:r>
            <a:endParaRPr lang="en-GB" sz="1200" dirty="0">
              <a:latin typeface="Sassoon Infant Std" panose="020B0503020103030203" pitchFamily="34" charset="0"/>
            </a:endParaRPr>
          </a:p>
        </p:txBody>
      </p:sp>
      <p:sp>
        <p:nvSpPr>
          <p:cNvPr id="17" name="Rectangle 16"/>
          <p:cNvSpPr/>
          <p:nvPr/>
        </p:nvSpPr>
        <p:spPr>
          <a:xfrm>
            <a:off x="4514714" y="6211669"/>
            <a:ext cx="3409895" cy="646331"/>
          </a:xfrm>
          <a:prstGeom prst="rect">
            <a:avLst/>
          </a:prstGeom>
        </p:spPr>
        <p:txBody>
          <a:bodyPr wrap="square">
            <a:spAutoFit/>
          </a:bodyPr>
          <a:lstStyle/>
          <a:p>
            <a:pPr algn="ctr"/>
            <a:r>
              <a:rPr lang="en-GB" sz="1200" b="1" u="sng" dirty="0" smtClean="0">
                <a:latin typeface="Sassoon Infant Std" panose="020B0503020103030203" pitchFamily="34" charset="0"/>
              </a:rPr>
              <a:t>French</a:t>
            </a:r>
          </a:p>
          <a:p>
            <a:pPr algn="ctr"/>
            <a:r>
              <a:rPr lang="en-GB" sz="1200" dirty="0" smtClean="0">
                <a:latin typeface="Sassoon Infant Std" panose="020B0503020103030203" pitchFamily="34" charset="0"/>
              </a:rPr>
              <a:t>Sprint Term topic; Animals. </a:t>
            </a:r>
          </a:p>
          <a:p>
            <a:endParaRPr lang="en-GB" sz="1200" dirty="0"/>
          </a:p>
        </p:txBody>
      </p:sp>
      <p:sp>
        <p:nvSpPr>
          <p:cNvPr id="18" name="AutoShape 2" descr="Pin by ... on Ninja Woman | Clip art, Space art, Outer space theme"/>
          <p:cNvSpPr>
            <a:spLocks noChangeAspect="1" noChangeArrowheads="1"/>
          </p:cNvSpPr>
          <p:nvPr/>
        </p:nvSpPr>
        <p:spPr bwMode="auto">
          <a:xfrm>
            <a:off x="155575" y="-144463"/>
            <a:ext cx="304800" cy="41543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19" name="AutoShape 4" descr="Nature Explore Clip Art Stock Illustrations – 769 Nature Explore Clip Art  Stock Illustrations, Vectors &amp; Clipart - Dreamstim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0" name="AutoShape 6" descr="World Space Week 2023 - Awareness Days Events Calendar 2023"/>
          <p:cNvSpPr>
            <a:spLocks noChangeAspect="1" noChangeArrowheads="1"/>
          </p:cNvSpPr>
          <p:nvPr/>
        </p:nvSpPr>
        <p:spPr bwMode="auto">
          <a:xfrm>
            <a:off x="307975" y="7937"/>
            <a:ext cx="304800" cy="72516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1" name="AutoShape 8" descr="https://upload.wikimedia.org/wikipedia/commons/thumb/c/cf/Planet_collage_to_scale.jpg/330px-Planet_collage_to_scale.jp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2" name="AutoShape 10" descr="https://upload.wikimedia.org/wikipedia/commons/thumb/c/cf/Planet_collage_to_scale.jpg/330px-Planet_collage_to_scale.jpg"/>
          <p:cNvSpPr>
            <a:spLocks noChangeAspect="1" noChangeArrowheads="1"/>
          </p:cNvSpPr>
          <p:nvPr/>
        </p:nvSpPr>
        <p:spPr bwMode="auto">
          <a:xfrm>
            <a:off x="460375" y="160337"/>
            <a:ext cx="304800" cy="155359"/>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23" name="AutoShape 12" descr="https://fcmod.org/wp-content/uploads/2020/07/solar-system-11111_1280-e1594652352732.jpg"/>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17225625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84</TotalTime>
  <Words>837</Words>
  <Application>Microsoft Office PowerPoint</Application>
  <PresentationFormat>Widescreen</PresentationFormat>
  <Paragraphs>37</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Sassoon Infant Std</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Katrina Dixon</dc:creator>
  <cp:lastModifiedBy>Natasha Dean</cp:lastModifiedBy>
  <cp:revision>14</cp:revision>
  <dcterms:created xsi:type="dcterms:W3CDTF">2023-12-19T09:27:32Z</dcterms:created>
  <dcterms:modified xsi:type="dcterms:W3CDTF">2023-12-19T11:01:31Z</dcterms:modified>
</cp:coreProperties>
</file>