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3" d="100"/>
          <a:sy n="53" d="100"/>
        </p:scale>
        <p:origin x="78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19/04/2024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850009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19/04/2024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683833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19/04/2024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312907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19/04/2024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1652887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C22561-81F2-480A-BE39-DC8DFFC85BF4}" type="datetimeFigureOut">
              <a:rPr lang="en-GB" smtClean="0"/>
              <a:t>19/04/2024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621629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6C22561-81F2-480A-BE39-DC8DFFC85BF4}" type="datetimeFigureOut">
              <a:rPr lang="en-GB" smtClean="0"/>
              <a:t>19/04/2024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963859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6C22561-81F2-480A-BE39-DC8DFFC85BF4}" type="datetimeFigureOut">
              <a:rPr lang="en-GB" smtClean="0"/>
              <a:t>19/04/2024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106673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6C22561-81F2-480A-BE39-DC8DFFC85BF4}" type="datetimeFigureOut">
              <a:rPr lang="en-GB" smtClean="0"/>
              <a:t>19/04/2024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2806531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C22561-81F2-480A-BE39-DC8DFFC85BF4}" type="datetimeFigureOut">
              <a:rPr lang="en-GB" smtClean="0"/>
              <a:t>19/04/2024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079476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C22561-81F2-480A-BE39-DC8DFFC85BF4}" type="datetimeFigureOut">
              <a:rPr lang="en-GB" smtClean="0"/>
              <a:t>19/04/2024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104390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C22561-81F2-480A-BE39-DC8DFFC85BF4}" type="datetimeFigureOut">
              <a:rPr lang="en-GB" smtClean="0"/>
              <a:t>19/04/2024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4271032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22561-81F2-480A-BE39-DC8DFFC85BF4}" type="datetimeFigureOut">
              <a:rPr lang="en-GB" smtClean="0"/>
              <a:t>19/04/2024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B928C1-BA57-4C84-9AD4-C8914413D98F}" type="slidenum">
              <a:rPr lang="en-GB" smtClean="0"/>
              <a:t>‹#›</a:t>
            </a:fld>
            <a:endParaRPr lang="en-GB"/>
          </a:p>
        </p:txBody>
      </p:sp>
    </p:spTree>
    <p:extLst>
      <p:ext uri="{BB962C8B-B14F-4D97-AF65-F5344CB8AC3E}">
        <p14:creationId xmlns:p14="http://schemas.microsoft.com/office/powerpoint/2010/main" val="594989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63" y="-45602"/>
            <a:ext cx="11922369" cy="1938992"/>
          </a:xfrm>
          <a:prstGeom prst="rect">
            <a:avLst/>
          </a:prstGeom>
        </p:spPr>
        <p:txBody>
          <a:bodyPr wrap="square">
            <a:spAutoFit/>
          </a:bodyPr>
          <a:lstStyle/>
          <a:p>
            <a:pPr algn="ctr" fontAlgn="base"/>
            <a:r>
              <a:rPr lang="en-GB" sz="1200" b="1" u="sng" dirty="0">
                <a:solidFill>
                  <a:srgbClr val="000000"/>
                </a:solidFill>
                <a:latin typeface="Sassoon Infant Std" panose="020B0503020103030203" pitchFamily="34" charset="0"/>
              </a:rPr>
              <a:t>English </a:t>
            </a:r>
            <a:r>
              <a:rPr lang="en-US" sz="1200" dirty="0">
                <a:solidFill>
                  <a:srgbClr val="000000"/>
                </a:solidFill>
                <a:latin typeface="Sassoon Infant Std" panose="020B0503020103030203" pitchFamily="34" charset="0"/>
              </a:rPr>
              <a:t>​</a:t>
            </a:r>
            <a:endParaRPr lang="en-US" sz="1200" b="0" i="0" dirty="0" smtClean="0">
              <a:solidFill>
                <a:srgbClr val="000000"/>
              </a:solidFill>
              <a:effectLst/>
              <a:latin typeface="Sassoon Infant Std" panose="020B0503020103030203" pitchFamily="34" charset="0"/>
            </a:endParaRPr>
          </a:p>
          <a:p>
            <a:pPr algn="ctr" fontAlgn="base"/>
            <a:r>
              <a:rPr lang="en-GB" sz="1200" dirty="0">
                <a:solidFill>
                  <a:srgbClr val="000000"/>
                </a:solidFill>
                <a:latin typeface="Sassoon Infant Std" panose="020B0503020103030203" pitchFamily="34" charset="0"/>
              </a:rPr>
              <a:t>There will be four main components to our English lessons each week in Key Stage 2. Statutory spellings and spelling rules will be taught daily using Read Write Spell, a progressive scheme that builds on children’s current knowledge. To learn and recall grammar skills, children will engage with 10 differentiated questions four times a week. These skills will be expanded on in writing lessons. In our writing lessons, we will also be covering modal verbs, relative clauses, plural and possessive apostrophes and inverted commas this half term. For our writing sessions, these will all stem from our learning in history, all </a:t>
            </a:r>
            <a:r>
              <a:rPr lang="en-GB" sz="1200" dirty="0" smtClean="0">
                <a:solidFill>
                  <a:srgbClr val="000000"/>
                </a:solidFill>
                <a:latin typeface="Sassoon Infant Std" panose="020B0503020103030203" pitchFamily="34" charset="0"/>
              </a:rPr>
              <a:t>around The Olympics. </a:t>
            </a:r>
            <a:r>
              <a:rPr lang="en-GB" sz="1200" dirty="0">
                <a:solidFill>
                  <a:srgbClr val="000000"/>
                </a:solidFill>
                <a:latin typeface="Sassoon Infant Std" panose="020B0503020103030203" pitchFamily="34" charset="0"/>
              </a:rPr>
              <a:t>We will be writing a non-chronological </a:t>
            </a:r>
            <a:r>
              <a:rPr lang="en-GB" sz="1200" dirty="0" smtClean="0">
                <a:solidFill>
                  <a:srgbClr val="000000"/>
                </a:solidFill>
                <a:latin typeface="Sassoon Infant Std" panose="020B0503020103030203" pitchFamily="34" charset="0"/>
              </a:rPr>
              <a:t>report based on Ancient Greece, the children will be writing a Greek inspired Myth based on our class book. The children will also be creating a persuasive leaflet for a tourist city break for the 2024 Olympics. The children will finish the topic off  with another piece of persuasive writing based on Olympic sports. Comprehension </a:t>
            </a:r>
            <a:r>
              <a:rPr lang="en-GB" sz="1200" dirty="0">
                <a:solidFill>
                  <a:srgbClr val="000000"/>
                </a:solidFill>
                <a:latin typeface="Sassoon Infant Std" panose="020B0503020103030203" pitchFamily="34" charset="0"/>
              </a:rPr>
              <a:t>is our final part of English. We will be engaging in comprehension sessions four times per week, this half term this will focus on each specific skill in comprehension before we apply our knowledge to individual texts. This will allow our children to develop strong comprehension knowledge. I will also read to the children as much as possible each week, this text will be one that we chose together. This has a monumental affect on children’s understanding of comprehension and reading for pleasure.  </a:t>
            </a:r>
            <a:r>
              <a:rPr lang="en-GB" sz="1100" dirty="0">
                <a:solidFill>
                  <a:srgbClr val="000000"/>
                </a:solidFill>
                <a:latin typeface="Sassoon Infant Std" panose="020B0503020103030203" pitchFamily="34" charset="0"/>
              </a:rPr>
              <a:t>​</a:t>
            </a:r>
            <a:endParaRPr lang="en-GB" sz="1100" b="0" i="0" dirty="0">
              <a:solidFill>
                <a:srgbClr val="000000"/>
              </a:solidFill>
              <a:effectLst/>
              <a:latin typeface="Sassoon Infant Std" panose="020B0503020103030203" pitchFamily="34" charset="0"/>
            </a:endParaRPr>
          </a:p>
        </p:txBody>
      </p:sp>
      <p:sp>
        <p:nvSpPr>
          <p:cNvPr id="5" name="Rectangle 4"/>
          <p:cNvSpPr/>
          <p:nvPr/>
        </p:nvSpPr>
        <p:spPr>
          <a:xfrm>
            <a:off x="154158" y="1660895"/>
            <a:ext cx="3950677" cy="2308324"/>
          </a:xfrm>
          <a:prstGeom prst="rect">
            <a:avLst/>
          </a:prstGeom>
        </p:spPr>
        <p:txBody>
          <a:bodyPr wrap="square">
            <a:spAutoFit/>
          </a:bodyPr>
          <a:lstStyle/>
          <a:p>
            <a:pPr algn="ctr" fontAlgn="base"/>
            <a:r>
              <a:rPr lang="en-GB" sz="1200" b="1" u="sng" dirty="0">
                <a:solidFill>
                  <a:srgbClr val="000000"/>
                </a:solidFill>
                <a:latin typeface="Sassoon Infant Std" panose="020B0503020103030203" pitchFamily="34" charset="0"/>
              </a:rPr>
              <a:t>Maths</a:t>
            </a:r>
            <a:r>
              <a:rPr lang="en-US" sz="1200" dirty="0">
                <a:solidFill>
                  <a:srgbClr val="000000"/>
                </a:solidFill>
                <a:latin typeface="Sassoon Infant Std" panose="020B0503020103030203" pitchFamily="34" charset="0"/>
              </a:rPr>
              <a:t>​</a:t>
            </a:r>
            <a:endParaRPr lang="en-US" sz="1200" b="0" i="0" dirty="0" smtClean="0">
              <a:solidFill>
                <a:srgbClr val="000000"/>
              </a:solidFill>
              <a:effectLst/>
              <a:latin typeface="Sassoon Infant Std" panose="020B0503020103030203" pitchFamily="34" charset="0"/>
            </a:endParaRPr>
          </a:p>
          <a:p>
            <a:pPr algn="ctr" fontAlgn="base"/>
            <a:r>
              <a:rPr lang="en-GB" sz="1200" dirty="0">
                <a:solidFill>
                  <a:srgbClr val="000000"/>
                </a:solidFill>
                <a:latin typeface="Sassoon Infant Std" panose="020B0503020103030203" pitchFamily="34" charset="0"/>
              </a:rPr>
              <a:t>Each day in Maths we will complete 10 differentiated arithmetic questions that will be marked with the children so they can check and understand the variety of methods used. </a:t>
            </a:r>
            <a:endParaRPr lang="en-GB" sz="1200" dirty="0" smtClean="0">
              <a:solidFill>
                <a:srgbClr val="000000"/>
              </a:solidFill>
              <a:latin typeface="Sassoon Infant Std" panose="020B0503020103030203" pitchFamily="34" charset="0"/>
            </a:endParaRPr>
          </a:p>
          <a:p>
            <a:pPr algn="ctr" fontAlgn="base"/>
            <a:r>
              <a:rPr lang="en-GB" sz="1200" dirty="0" smtClean="0">
                <a:solidFill>
                  <a:srgbClr val="000000"/>
                </a:solidFill>
                <a:latin typeface="Sassoon Infant Std" panose="020B0503020103030203" pitchFamily="34" charset="0"/>
              </a:rPr>
              <a:t>This term the topic for maths is fractions.</a:t>
            </a:r>
          </a:p>
          <a:p>
            <a:pPr algn="ctr" fontAlgn="base"/>
            <a:r>
              <a:rPr lang="en-GB" sz="1200" dirty="0" smtClean="0">
                <a:solidFill>
                  <a:srgbClr val="000000"/>
                </a:solidFill>
                <a:latin typeface="Sassoon Infant Std" panose="020B0503020103030203" pitchFamily="34" charset="0"/>
              </a:rPr>
              <a:t>Adventurers</a:t>
            </a:r>
            <a:r>
              <a:rPr lang="en-GB" sz="1200" b="0" i="0" dirty="0" smtClean="0">
                <a:solidFill>
                  <a:srgbClr val="000000"/>
                </a:solidFill>
                <a:effectLst/>
                <a:latin typeface="Sassoon Infant Std" panose="020B0503020103030203" pitchFamily="34" charset="0"/>
              </a:rPr>
              <a:t> also have a challenge station what they are encouraged to use in order to build on their knowledge, the challenge station includes various manipulative and challenge cards which they can take the opportunity to practice SAT style questions in a comfortable and accessible way. </a:t>
            </a:r>
          </a:p>
        </p:txBody>
      </p:sp>
      <p:sp>
        <p:nvSpPr>
          <p:cNvPr id="7" name="Rectangle 6"/>
          <p:cNvSpPr/>
          <p:nvPr/>
        </p:nvSpPr>
        <p:spPr>
          <a:xfrm>
            <a:off x="4074940" y="1789704"/>
            <a:ext cx="4111869" cy="2062103"/>
          </a:xfrm>
          <a:prstGeom prst="rect">
            <a:avLst/>
          </a:prstGeom>
        </p:spPr>
        <p:txBody>
          <a:bodyPr wrap="square">
            <a:spAutoFit/>
          </a:bodyPr>
          <a:lstStyle/>
          <a:p>
            <a:pPr algn="ctr"/>
            <a:r>
              <a:rPr lang="en-US" sz="1600" b="1" smtClean="0">
                <a:solidFill>
                  <a:srgbClr val="000000"/>
                </a:solidFill>
                <a:latin typeface="Sassoon Infant Std" panose="020B0503020103030203" pitchFamily="34" charset="0"/>
              </a:rPr>
              <a:t>Adventurers </a:t>
            </a:r>
            <a:r>
              <a:rPr lang="en-US" sz="1600" b="1" dirty="0" smtClean="0">
                <a:solidFill>
                  <a:srgbClr val="000000"/>
                </a:solidFill>
                <a:latin typeface="Sassoon Infant Std" panose="020B0503020103030203" pitchFamily="34" charset="0"/>
              </a:rPr>
              <a:t>Newsletter </a:t>
            </a:r>
            <a:r>
              <a:rPr lang="en-US" sz="1600" b="1" dirty="0">
                <a:solidFill>
                  <a:srgbClr val="000000"/>
                </a:solidFill>
                <a:latin typeface="Sassoon Infant Std" panose="020B0503020103030203" pitchFamily="34" charset="0"/>
              </a:rPr>
              <a:t>Spring Term</a:t>
            </a:r>
            <a:r>
              <a:rPr lang="en-US" sz="1600" dirty="0">
                <a:solidFill>
                  <a:srgbClr val="000000"/>
                </a:solidFill>
                <a:latin typeface="Sassoon Infant Std" panose="020B0503020103030203" pitchFamily="34" charset="0"/>
              </a:rPr>
              <a:t>​</a:t>
            </a:r>
            <a:br>
              <a:rPr lang="en-US" sz="1600" dirty="0">
                <a:solidFill>
                  <a:srgbClr val="000000"/>
                </a:solidFill>
                <a:latin typeface="Sassoon Infant Std" panose="020B0503020103030203" pitchFamily="34" charset="0"/>
              </a:rPr>
            </a:br>
            <a:r>
              <a:rPr lang="en-US" sz="1600" b="1" dirty="0">
                <a:solidFill>
                  <a:srgbClr val="002060"/>
                </a:solidFill>
                <a:latin typeface="Sassoon Infant Std" panose="020B0503020103030203" pitchFamily="34" charset="0"/>
              </a:rPr>
              <a:t>Our Topic: </a:t>
            </a:r>
            <a:r>
              <a:rPr lang="en-US" sz="1600" b="1" dirty="0" smtClean="0">
                <a:solidFill>
                  <a:srgbClr val="002060"/>
                </a:solidFill>
                <a:latin typeface="Sassoon Infant Std" panose="020B0503020103030203" pitchFamily="34" charset="0"/>
              </a:rPr>
              <a:t>The Olympics (Ancient Greece)</a:t>
            </a:r>
            <a:r>
              <a:rPr lang="en-US" sz="1600" dirty="0">
                <a:solidFill>
                  <a:srgbClr val="002060"/>
                </a:solidFill>
                <a:latin typeface="Sassoon Infant Std" panose="020B0503020103030203" pitchFamily="34" charset="0"/>
              </a:rPr>
              <a:t/>
            </a:r>
            <a:br>
              <a:rPr lang="en-US" sz="1600" dirty="0">
                <a:solidFill>
                  <a:srgbClr val="002060"/>
                </a:solidFill>
                <a:latin typeface="Sassoon Infant Std" panose="020B0503020103030203" pitchFamily="34" charset="0"/>
              </a:rPr>
            </a:br>
            <a:r>
              <a:rPr lang="en-US" sz="1600" b="1" dirty="0">
                <a:solidFill>
                  <a:srgbClr val="0070C0"/>
                </a:solidFill>
                <a:latin typeface="Sassoon Infant Std" panose="020B0503020103030203" pitchFamily="34" charset="0"/>
              </a:rPr>
              <a:t>I hope you find this newsletter for </a:t>
            </a:r>
            <a:r>
              <a:rPr lang="en-US" sz="1600" b="1" dirty="0" smtClean="0">
                <a:solidFill>
                  <a:srgbClr val="0070C0"/>
                </a:solidFill>
                <a:latin typeface="Sassoon Infant Std" panose="020B0503020103030203" pitchFamily="34" charset="0"/>
              </a:rPr>
              <a:t>this term </a:t>
            </a:r>
            <a:r>
              <a:rPr lang="en-US" sz="1600" b="1" dirty="0">
                <a:solidFill>
                  <a:srgbClr val="0070C0"/>
                </a:solidFill>
                <a:latin typeface="Sassoon Infant Std" panose="020B0503020103030203" pitchFamily="34" charset="0"/>
              </a:rPr>
              <a:t>useful and informative. </a:t>
            </a:r>
            <a:endParaRPr lang="en-US" sz="1600" b="1" dirty="0" smtClean="0">
              <a:solidFill>
                <a:srgbClr val="0070C0"/>
              </a:solidFill>
              <a:latin typeface="Sassoon Infant Std" panose="020B0503020103030203" pitchFamily="34" charset="0"/>
            </a:endParaRPr>
          </a:p>
          <a:p>
            <a:pPr algn="ctr"/>
            <a:endParaRPr lang="en-US" sz="1600" b="1" dirty="0">
              <a:solidFill>
                <a:srgbClr val="0070C0"/>
              </a:solidFill>
              <a:latin typeface="Sassoon Infant Std" panose="020B0503020103030203" pitchFamily="34" charset="0"/>
            </a:endParaRPr>
          </a:p>
          <a:p>
            <a:pPr algn="ctr"/>
            <a:endParaRPr lang="en-US" sz="1600" b="1" dirty="0" smtClean="0">
              <a:solidFill>
                <a:srgbClr val="0070C0"/>
              </a:solidFill>
              <a:latin typeface="Sassoon Infant Std" panose="020B0503020103030203" pitchFamily="34" charset="0"/>
            </a:endParaRPr>
          </a:p>
          <a:p>
            <a:pPr algn="ctr"/>
            <a:endParaRPr lang="en-US" sz="1600" b="1" dirty="0">
              <a:solidFill>
                <a:srgbClr val="0070C0"/>
              </a:solidFill>
              <a:latin typeface="Sassoon Infant Std" panose="020B0503020103030203" pitchFamily="34" charset="0"/>
            </a:endParaRPr>
          </a:p>
          <a:p>
            <a:pPr algn="ctr"/>
            <a:endParaRPr lang="en-GB" sz="1600" dirty="0">
              <a:latin typeface="Sassoon Infant Std" panose="020B0503020103030203" pitchFamily="34" charset="0"/>
            </a:endParaRPr>
          </a:p>
        </p:txBody>
      </p:sp>
      <p:sp>
        <p:nvSpPr>
          <p:cNvPr id="8" name="Rectangle 7"/>
          <p:cNvSpPr/>
          <p:nvPr/>
        </p:nvSpPr>
        <p:spPr>
          <a:xfrm>
            <a:off x="422683" y="4000194"/>
            <a:ext cx="3334512" cy="1938992"/>
          </a:xfrm>
          <a:prstGeom prst="rect">
            <a:avLst/>
          </a:prstGeom>
        </p:spPr>
        <p:txBody>
          <a:bodyPr wrap="square">
            <a:spAutoFit/>
          </a:bodyPr>
          <a:lstStyle/>
          <a:p>
            <a:pPr algn="ctr"/>
            <a:r>
              <a:rPr lang="en-GB" sz="1200" b="1" u="sng" dirty="0" smtClean="0">
                <a:latin typeface="Sassoon Infant Std" panose="020B0503020103030203" pitchFamily="34" charset="0"/>
              </a:rPr>
              <a:t>History</a:t>
            </a:r>
          </a:p>
          <a:p>
            <a:r>
              <a:rPr lang="en-GB" sz="1200" dirty="0" smtClean="0">
                <a:latin typeface="Sassoon Infant Std" panose="020B0503020103030203" pitchFamily="34" charset="0"/>
              </a:rPr>
              <a:t>Our new topic this term is The Olympics, focusing on Ancient Greece and understanding their achievements and influence on the western world. The children will also continue to develop a chronologically secure knowledge and understanding of Britain. </a:t>
            </a:r>
          </a:p>
          <a:p>
            <a:r>
              <a:rPr lang="en-GB" sz="1200" dirty="0" smtClean="0">
                <a:latin typeface="Sassoon Infant Std" panose="020B0503020103030203" pitchFamily="34" charset="0"/>
              </a:rPr>
              <a:t>A Olympic workshop will be taking place in school and the children will even get the opportunity to meet an Olympic athlete!</a:t>
            </a:r>
            <a:endParaRPr lang="en-GB" sz="1200" dirty="0">
              <a:latin typeface="Sassoon Infant Std" panose="020B0503020103030203" pitchFamily="34" charset="0"/>
            </a:endParaRPr>
          </a:p>
        </p:txBody>
      </p:sp>
      <p:sp>
        <p:nvSpPr>
          <p:cNvPr id="9" name="Rectangle 8"/>
          <p:cNvSpPr/>
          <p:nvPr/>
        </p:nvSpPr>
        <p:spPr>
          <a:xfrm>
            <a:off x="4478566" y="2696226"/>
            <a:ext cx="3334512" cy="1200329"/>
          </a:xfrm>
          <a:prstGeom prst="rect">
            <a:avLst/>
          </a:prstGeom>
        </p:spPr>
        <p:txBody>
          <a:bodyPr wrap="square">
            <a:spAutoFit/>
          </a:bodyPr>
          <a:lstStyle/>
          <a:p>
            <a:pPr algn="ctr"/>
            <a:r>
              <a:rPr lang="en-GB" sz="1200" b="1" u="sng" dirty="0" smtClean="0">
                <a:latin typeface="Sassoon Infant Std" panose="020B0503020103030203" pitchFamily="34" charset="0"/>
              </a:rPr>
              <a:t>RE</a:t>
            </a:r>
          </a:p>
          <a:p>
            <a:r>
              <a:rPr lang="en-GB" sz="1200" dirty="0" smtClean="0">
                <a:latin typeface="Sassoon Infant Std" panose="020B0503020103030203" pitchFamily="34" charset="0"/>
              </a:rPr>
              <a:t>Our new topic this term is; For Christians, when Jesus left, what was the impact of Pentecost?</a:t>
            </a:r>
          </a:p>
          <a:p>
            <a:r>
              <a:rPr lang="en-GB" sz="1200" dirty="0" smtClean="0">
                <a:latin typeface="Sassoon Infant Std" panose="020B0503020103030203" pitchFamily="34" charset="0"/>
              </a:rPr>
              <a:t>In Summer Term 2,  the topic will be; Why do some people think that life is a journey and what significant experience mark this?</a:t>
            </a:r>
            <a:endParaRPr lang="en-GB" sz="1200" dirty="0">
              <a:latin typeface="Sassoon Infant Std" panose="020B0503020103030203" pitchFamily="34" charset="0"/>
            </a:endParaRPr>
          </a:p>
        </p:txBody>
      </p:sp>
      <p:sp>
        <p:nvSpPr>
          <p:cNvPr id="10" name="Rectangle 9"/>
          <p:cNvSpPr/>
          <p:nvPr/>
        </p:nvSpPr>
        <p:spPr>
          <a:xfrm>
            <a:off x="8253051" y="5196667"/>
            <a:ext cx="3334512" cy="1200329"/>
          </a:xfrm>
          <a:prstGeom prst="rect">
            <a:avLst/>
          </a:prstGeom>
        </p:spPr>
        <p:txBody>
          <a:bodyPr wrap="square">
            <a:spAutoFit/>
          </a:bodyPr>
          <a:lstStyle/>
          <a:p>
            <a:pPr algn="ctr"/>
            <a:r>
              <a:rPr lang="en-GB" sz="1200" b="1" u="sng" dirty="0" smtClean="0">
                <a:latin typeface="Sassoon Infant Std" panose="020B0503020103030203" pitchFamily="34" charset="0"/>
              </a:rPr>
              <a:t>Geography</a:t>
            </a:r>
          </a:p>
          <a:p>
            <a:r>
              <a:rPr lang="en-GB" sz="1200" dirty="0" smtClean="0">
                <a:latin typeface="Sassoon Infant Std" panose="020B0503020103030203" pitchFamily="34" charset="0"/>
              </a:rPr>
              <a:t>In Spring Term 2, the children will be focusing on  gaining and deploying a historically grounded understanding of abstract terms such as ‘economy’. The children will also be taking part in a moor walk with Tanya. </a:t>
            </a:r>
            <a:endParaRPr lang="en-GB" sz="1200" dirty="0">
              <a:latin typeface="Sassoon Infant Std" panose="020B0503020103030203" pitchFamily="34" charset="0"/>
            </a:endParaRPr>
          </a:p>
        </p:txBody>
      </p:sp>
      <p:sp>
        <p:nvSpPr>
          <p:cNvPr id="11" name="Rectangle 10"/>
          <p:cNvSpPr/>
          <p:nvPr/>
        </p:nvSpPr>
        <p:spPr>
          <a:xfrm>
            <a:off x="8301227" y="1584795"/>
            <a:ext cx="3334512" cy="2123658"/>
          </a:xfrm>
          <a:prstGeom prst="rect">
            <a:avLst/>
          </a:prstGeom>
        </p:spPr>
        <p:txBody>
          <a:bodyPr wrap="square">
            <a:spAutoFit/>
          </a:bodyPr>
          <a:lstStyle/>
          <a:p>
            <a:pPr algn="ctr"/>
            <a:r>
              <a:rPr lang="en-GB" sz="1200" b="1" u="sng" dirty="0" smtClean="0">
                <a:latin typeface="Sassoon Infant Std" panose="020B0503020103030203" pitchFamily="34" charset="0"/>
              </a:rPr>
              <a:t>PE</a:t>
            </a:r>
          </a:p>
          <a:p>
            <a:r>
              <a:rPr lang="en-GB" sz="1200" dirty="0" smtClean="0">
                <a:latin typeface="Sassoon Infant Std" panose="020B0503020103030203" pitchFamily="34" charset="0"/>
              </a:rPr>
              <a:t>Our new topic for PE is Summer Sports, focusing in particular on activities that the children will be carrying out on Sports Day. PE will take place on a Tuesday afternoon, lead by HAWKES. </a:t>
            </a:r>
          </a:p>
          <a:p>
            <a:r>
              <a:rPr lang="en-GB" sz="1200" dirty="0" smtClean="0">
                <a:latin typeface="Sassoon Infant Std" panose="020B0503020103030203" pitchFamily="34" charset="0"/>
              </a:rPr>
              <a:t>The children will also be taking part in dance lessons, in preparation for the summer show which will take place on Thursday Afternoons. </a:t>
            </a:r>
          </a:p>
          <a:p>
            <a:r>
              <a:rPr lang="en-GB" sz="1200" dirty="0" smtClean="0">
                <a:latin typeface="Sassoon Infant Std" panose="020B0503020103030203" pitchFamily="34" charset="0"/>
              </a:rPr>
              <a:t>For both of these days, please can children come to school in their PE kits (black/navy joggers/ shorts &amp; a purple PE top and hoody.) </a:t>
            </a:r>
            <a:endParaRPr lang="en-GB" sz="1200" dirty="0">
              <a:latin typeface="Sassoon Infant Std" panose="020B0503020103030203" pitchFamily="34" charset="0"/>
            </a:endParaRPr>
          </a:p>
        </p:txBody>
      </p:sp>
      <p:sp>
        <p:nvSpPr>
          <p:cNvPr id="12" name="Rectangle 11"/>
          <p:cNvSpPr/>
          <p:nvPr/>
        </p:nvSpPr>
        <p:spPr>
          <a:xfrm>
            <a:off x="4544808" y="4699391"/>
            <a:ext cx="3334512" cy="1015663"/>
          </a:xfrm>
          <a:prstGeom prst="rect">
            <a:avLst/>
          </a:prstGeom>
        </p:spPr>
        <p:txBody>
          <a:bodyPr wrap="square">
            <a:spAutoFit/>
          </a:bodyPr>
          <a:lstStyle/>
          <a:p>
            <a:pPr algn="ctr"/>
            <a:r>
              <a:rPr lang="en-GB" sz="1200" b="1" u="sng" dirty="0" smtClean="0">
                <a:latin typeface="Sassoon Infant Std" panose="020B0503020103030203" pitchFamily="34" charset="0"/>
              </a:rPr>
              <a:t>Science </a:t>
            </a:r>
          </a:p>
          <a:p>
            <a:r>
              <a:rPr lang="en-GB" sz="1200" dirty="0" smtClean="0">
                <a:latin typeface="Sassoon Infant Std" panose="020B0503020103030203" pitchFamily="34" charset="0"/>
              </a:rPr>
              <a:t>Adventurers new topic for Summer Term 1 is ‘living things’  and their habitats.</a:t>
            </a:r>
          </a:p>
          <a:p>
            <a:r>
              <a:rPr lang="en-GB" sz="1200" dirty="0" smtClean="0">
                <a:latin typeface="Sassoon Infant Std" panose="020B0503020103030203" pitchFamily="34" charset="0"/>
              </a:rPr>
              <a:t>In Summer  Term 2, Adventurers will be focusing on sound.</a:t>
            </a:r>
          </a:p>
        </p:txBody>
      </p:sp>
      <p:sp>
        <p:nvSpPr>
          <p:cNvPr id="13" name="Rectangle 12"/>
          <p:cNvSpPr/>
          <p:nvPr/>
        </p:nvSpPr>
        <p:spPr>
          <a:xfrm>
            <a:off x="8253051" y="3577411"/>
            <a:ext cx="3334512" cy="1015663"/>
          </a:xfrm>
          <a:prstGeom prst="rect">
            <a:avLst/>
          </a:prstGeom>
        </p:spPr>
        <p:txBody>
          <a:bodyPr wrap="square">
            <a:spAutoFit/>
          </a:bodyPr>
          <a:lstStyle/>
          <a:p>
            <a:pPr algn="ctr"/>
            <a:r>
              <a:rPr lang="en-GB" sz="1200" b="1" u="sng" dirty="0" smtClean="0">
                <a:latin typeface="Sassoon Infant Std" panose="020B0503020103030203" pitchFamily="34" charset="0"/>
              </a:rPr>
              <a:t>Art &amp; D&amp;T</a:t>
            </a:r>
          </a:p>
          <a:p>
            <a:r>
              <a:rPr lang="en-GB" sz="1200" dirty="0" smtClean="0">
                <a:latin typeface="Sassoon Infant Std" panose="020B0503020103030203" pitchFamily="34" charset="0"/>
              </a:rPr>
              <a:t>Summer Term 1 in Art will be concentrating primarily on the unit ‘craft’</a:t>
            </a:r>
          </a:p>
          <a:p>
            <a:r>
              <a:rPr lang="en-GB" sz="1200" dirty="0" smtClean="0">
                <a:latin typeface="Sassoon Infant Std" panose="020B0503020103030203" pitchFamily="34" charset="0"/>
              </a:rPr>
              <a:t>In summer term 2 the children will take part in D&amp;T and the unit for this is ‘fastenings’. </a:t>
            </a:r>
            <a:endParaRPr lang="en-GB" sz="1200" dirty="0">
              <a:latin typeface="Sassoon Infant Std" panose="020B0503020103030203" pitchFamily="34" charset="0"/>
            </a:endParaRPr>
          </a:p>
        </p:txBody>
      </p:sp>
      <p:sp>
        <p:nvSpPr>
          <p:cNvPr id="14" name="Rectangle 13"/>
          <p:cNvSpPr/>
          <p:nvPr/>
        </p:nvSpPr>
        <p:spPr>
          <a:xfrm>
            <a:off x="4478566" y="5573780"/>
            <a:ext cx="3334512" cy="830997"/>
          </a:xfrm>
          <a:prstGeom prst="rect">
            <a:avLst/>
          </a:prstGeom>
        </p:spPr>
        <p:txBody>
          <a:bodyPr wrap="square">
            <a:spAutoFit/>
          </a:bodyPr>
          <a:lstStyle/>
          <a:p>
            <a:pPr algn="ctr"/>
            <a:r>
              <a:rPr lang="en-GB" sz="1200" b="1" u="sng" dirty="0" smtClean="0">
                <a:latin typeface="Sassoon Infant Std" panose="020B0503020103030203" pitchFamily="34" charset="0"/>
              </a:rPr>
              <a:t>Computing</a:t>
            </a:r>
          </a:p>
          <a:p>
            <a:pPr algn="ctr"/>
            <a:r>
              <a:rPr lang="en-GB" sz="1200" dirty="0" smtClean="0">
                <a:latin typeface="Sassoon Infant Std" panose="020B0503020103030203" pitchFamily="34" charset="0"/>
              </a:rPr>
              <a:t>For ICT, we will have a specialist team coming into school to teach computing skills, </a:t>
            </a:r>
            <a:r>
              <a:rPr lang="en-GB" sz="1200" dirty="0" err="1" smtClean="0">
                <a:latin typeface="Sassoon Infant Std" panose="020B0503020103030203" pitchFamily="34" charset="0"/>
              </a:rPr>
              <a:t>ESafety</a:t>
            </a:r>
            <a:r>
              <a:rPr lang="en-GB" sz="1200" dirty="0" smtClean="0">
                <a:latin typeface="Sassoon Infant Std" panose="020B0503020103030203" pitchFamily="34" charset="0"/>
              </a:rPr>
              <a:t> 3D modelling and sensing.</a:t>
            </a:r>
          </a:p>
        </p:txBody>
      </p:sp>
      <p:sp>
        <p:nvSpPr>
          <p:cNvPr id="15" name="Rectangle 14"/>
          <p:cNvSpPr/>
          <p:nvPr/>
        </p:nvSpPr>
        <p:spPr>
          <a:xfrm>
            <a:off x="8253051" y="4608209"/>
            <a:ext cx="3334512" cy="461665"/>
          </a:xfrm>
          <a:prstGeom prst="rect">
            <a:avLst/>
          </a:prstGeom>
        </p:spPr>
        <p:txBody>
          <a:bodyPr wrap="square">
            <a:spAutoFit/>
          </a:bodyPr>
          <a:lstStyle/>
          <a:p>
            <a:pPr algn="ctr"/>
            <a:r>
              <a:rPr lang="en-GB" sz="1200" b="1" u="sng" dirty="0" smtClean="0">
                <a:latin typeface="Sassoon Infant Std" panose="020B0503020103030203" pitchFamily="34" charset="0"/>
              </a:rPr>
              <a:t>PSHE</a:t>
            </a:r>
            <a:endParaRPr lang="en-GB" sz="1200" b="1" u="sng" dirty="0">
              <a:latin typeface="Sassoon Infant Std" panose="020B0503020103030203" pitchFamily="34" charset="0"/>
            </a:endParaRPr>
          </a:p>
          <a:p>
            <a:pPr algn="ctr"/>
            <a:r>
              <a:rPr lang="en-GB" sz="1200" dirty="0" smtClean="0">
                <a:latin typeface="Sassoon Infant Std" panose="020B0503020103030203" pitchFamily="34" charset="0"/>
              </a:rPr>
              <a:t>Our topic for this term is; ‘Being my best’.  </a:t>
            </a:r>
          </a:p>
        </p:txBody>
      </p:sp>
      <p:sp>
        <p:nvSpPr>
          <p:cNvPr id="16" name="Rectangle 15"/>
          <p:cNvSpPr/>
          <p:nvPr/>
        </p:nvSpPr>
        <p:spPr>
          <a:xfrm>
            <a:off x="4544808" y="3731250"/>
            <a:ext cx="3334512" cy="1015663"/>
          </a:xfrm>
          <a:prstGeom prst="rect">
            <a:avLst/>
          </a:prstGeom>
        </p:spPr>
        <p:txBody>
          <a:bodyPr wrap="square">
            <a:spAutoFit/>
          </a:bodyPr>
          <a:lstStyle/>
          <a:p>
            <a:pPr algn="ctr"/>
            <a:r>
              <a:rPr lang="en-GB" sz="1200" b="1" u="sng" dirty="0" smtClean="0">
                <a:latin typeface="Sassoon Infant Std" panose="020B0503020103030203" pitchFamily="34" charset="0"/>
              </a:rPr>
              <a:t>Music</a:t>
            </a:r>
          </a:p>
          <a:p>
            <a:r>
              <a:rPr lang="en-GB" sz="1200" dirty="0" smtClean="0">
                <a:latin typeface="Sassoon Infant Std" panose="020B0503020103030203" pitchFamily="34" charset="0"/>
              </a:rPr>
              <a:t>For music, children will continue to work with Mrs Rowland, with recorder and singing.</a:t>
            </a:r>
          </a:p>
          <a:p>
            <a:r>
              <a:rPr lang="en-GB" sz="1200" dirty="0" smtClean="0">
                <a:latin typeface="Sassoon Infant Std" panose="020B0503020103030203" pitchFamily="34" charset="0"/>
              </a:rPr>
              <a:t>Adventurers will be focusing on traditional instruments and improvisation. </a:t>
            </a:r>
            <a:endParaRPr lang="en-GB" sz="1200" dirty="0">
              <a:latin typeface="Sassoon Infant Std" panose="020B0503020103030203" pitchFamily="34" charset="0"/>
            </a:endParaRPr>
          </a:p>
        </p:txBody>
      </p:sp>
      <p:sp>
        <p:nvSpPr>
          <p:cNvPr id="17" name="Rectangle 16"/>
          <p:cNvSpPr/>
          <p:nvPr/>
        </p:nvSpPr>
        <p:spPr>
          <a:xfrm>
            <a:off x="4440874" y="6396996"/>
            <a:ext cx="3409895" cy="646331"/>
          </a:xfrm>
          <a:prstGeom prst="rect">
            <a:avLst/>
          </a:prstGeom>
        </p:spPr>
        <p:txBody>
          <a:bodyPr wrap="square">
            <a:spAutoFit/>
          </a:bodyPr>
          <a:lstStyle/>
          <a:p>
            <a:pPr algn="ctr"/>
            <a:r>
              <a:rPr lang="en-GB" sz="1200" b="1" u="sng" dirty="0" smtClean="0">
                <a:latin typeface="Sassoon Infant Std" panose="020B0503020103030203" pitchFamily="34" charset="0"/>
              </a:rPr>
              <a:t>French</a:t>
            </a:r>
          </a:p>
          <a:p>
            <a:pPr algn="ctr"/>
            <a:r>
              <a:rPr lang="en-GB" sz="1200" dirty="0" smtClean="0">
                <a:latin typeface="Sassoon Infant Std" panose="020B0503020103030203" pitchFamily="34" charset="0"/>
              </a:rPr>
              <a:t>Sprint Term topic; Destinations. </a:t>
            </a:r>
          </a:p>
          <a:p>
            <a:endParaRPr lang="en-GB" sz="1200" dirty="0"/>
          </a:p>
        </p:txBody>
      </p:sp>
      <p:sp>
        <p:nvSpPr>
          <p:cNvPr id="18" name="AutoShape 2" descr="Pin by ... on Ninja Woman | Clip art, Space art, Outer space theme"/>
          <p:cNvSpPr>
            <a:spLocks noChangeAspect="1" noChangeArrowheads="1"/>
          </p:cNvSpPr>
          <p:nvPr/>
        </p:nvSpPr>
        <p:spPr bwMode="auto">
          <a:xfrm>
            <a:off x="155575" y="-144463"/>
            <a:ext cx="304800" cy="41543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AutoShape 4" descr="Nature Explore Clip Art Stock Illustrations – 769 Nature Explore Clip Art  Stock Illustrations, Vectors &amp; Clipart - Dreamsti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AutoShape 6" descr="World Space Week 2023 - Awareness Days Events Calendar 2023"/>
          <p:cNvSpPr>
            <a:spLocks noChangeAspect="1" noChangeArrowheads="1"/>
          </p:cNvSpPr>
          <p:nvPr/>
        </p:nvSpPr>
        <p:spPr bwMode="auto">
          <a:xfrm>
            <a:off x="307975" y="7937"/>
            <a:ext cx="304800" cy="72516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AutoShape 8" descr="https://upload.wikimedia.org/wikipedia/commons/thumb/c/cf/Planet_collage_to_scale.jpg/330px-Planet_collage_to_scale.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AutoShape 10" descr="https://upload.wikimedia.org/wikipedia/commons/thumb/c/cf/Planet_collage_to_scale.jpg/330px-Planet_collage_to_scale.jpg"/>
          <p:cNvSpPr>
            <a:spLocks noChangeAspect="1" noChangeArrowheads="1"/>
          </p:cNvSpPr>
          <p:nvPr/>
        </p:nvSpPr>
        <p:spPr bwMode="auto">
          <a:xfrm>
            <a:off x="460375" y="160337"/>
            <a:ext cx="304800" cy="15535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AutoShape 12" descr="https://fcmod.org/wp-content/uploads/2020/07/solar-system-11111_1280-e1594652352732.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Rectangle 23"/>
          <p:cNvSpPr/>
          <p:nvPr/>
        </p:nvSpPr>
        <p:spPr>
          <a:xfrm>
            <a:off x="307975" y="6067717"/>
            <a:ext cx="3409895" cy="461665"/>
          </a:xfrm>
          <a:prstGeom prst="rect">
            <a:avLst/>
          </a:prstGeom>
        </p:spPr>
        <p:txBody>
          <a:bodyPr wrap="square">
            <a:spAutoFit/>
          </a:bodyPr>
          <a:lstStyle/>
          <a:p>
            <a:pPr algn="ctr"/>
            <a:r>
              <a:rPr lang="en-GB" sz="1200" b="1" u="sng" dirty="0" smtClean="0">
                <a:latin typeface="Sassoon Infant Std" panose="020B0503020103030203" pitchFamily="34" charset="0"/>
              </a:rPr>
              <a:t>East </a:t>
            </a:r>
            <a:r>
              <a:rPr lang="en-GB" sz="1200" b="1" u="sng" dirty="0" err="1" smtClean="0">
                <a:latin typeface="Sassoon Infant Std" panose="020B0503020103030203" pitchFamily="34" charset="0"/>
              </a:rPr>
              <a:t>Barnby</a:t>
            </a:r>
            <a:r>
              <a:rPr lang="en-GB" sz="1200" b="1" u="sng" dirty="0" smtClean="0">
                <a:latin typeface="Sassoon Infant Std" panose="020B0503020103030203" pitchFamily="34" charset="0"/>
              </a:rPr>
              <a:t> Residential 19</a:t>
            </a:r>
            <a:r>
              <a:rPr lang="en-GB" sz="1200" b="1" u="sng" baseline="30000" dirty="0" smtClean="0">
                <a:latin typeface="Sassoon Infant Std" panose="020B0503020103030203" pitchFamily="34" charset="0"/>
              </a:rPr>
              <a:t>th</a:t>
            </a:r>
            <a:r>
              <a:rPr lang="en-GB" sz="1200" b="1" u="sng" dirty="0" smtClean="0">
                <a:latin typeface="Sassoon Infant Std" panose="020B0503020103030203" pitchFamily="34" charset="0"/>
              </a:rPr>
              <a:t>-21</a:t>
            </a:r>
            <a:r>
              <a:rPr lang="en-GB" sz="1200" b="1" u="sng" baseline="30000" dirty="0" smtClean="0">
                <a:latin typeface="Sassoon Infant Std" panose="020B0503020103030203" pitchFamily="34" charset="0"/>
              </a:rPr>
              <a:t>st</a:t>
            </a:r>
            <a:r>
              <a:rPr lang="en-GB" sz="1200" b="1" u="sng" dirty="0" smtClean="0">
                <a:latin typeface="Sassoon Infant Std" panose="020B0503020103030203" pitchFamily="34" charset="0"/>
              </a:rPr>
              <a:t> June.</a:t>
            </a:r>
            <a:endParaRPr lang="en-GB" sz="1200" dirty="0" smtClean="0">
              <a:latin typeface="Sassoon Infant Std" panose="020B0503020103030203" pitchFamily="34" charset="0"/>
            </a:endParaRPr>
          </a:p>
          <a:p>
            <a:endParaRPr lang="en-GB" sz="1200" dirty="0"/>
          </a:p>
        </p:txBody>
      </p:sp>
    </p:spTree>
    <p:extLst>
      <p:ext uri="{BB962C8B-B14F-4D97-AF65-F5344CB8AC3E}">
        <p14:creationId xmlns:p14="http://schemas.microsoft.com/office/powerpoint/2010/main" val="31290078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TotalTime>
  <Words>801</Words>
  <Application>Microsoft Office PowerPoint</Application>
  <PresentationFormat>Widescreen</PresentationFormat>
  <Paragraphs>37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Sassoon Infant Std</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Katrina Dixon</dc:creator>
  <cp:lastModifiedBy>Katrina Dixon</cp:lastModifiedBy>
  <cp:revision>24</cp:revision>
  <cp:lastPrinted>2024-04-19T09:40:16Z</cp:lastPrinted>
  <dcterms:created xsi:type="dcterms:W3CDTF">2023-12-19T09:27:32Z</dcterms:created>
  <dcterms:modified xsi:type="dcterms:W3CDTF">2024-04-19T09:55:16Z</dcterms:modified>
</cp:coreProperties>
</file>