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3" d="100"/>
          <a:sy n="53" d="100"/>
        </p:scale>
        <p:origin x="78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19/04/2024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19/04/2024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19/04/2024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63" y="-45602"/>
            <a:ext cx="11922369" cy="1938992"/>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t>
            </a:r>
            <a:r>
              <a:rPr lang="en-GB" sz="1200" dirty="0" smtClean="0">
                <a:solidFill>
                  <a:srgbClr val="000000"/>
                </a:solidFill>
                <a:latin typeface="Sassoon Infant Std" panose="020B0503020103030203" pitchFamily="34" charset="0"/>
              </a:rPr>
              <a:t>around The Olympics. </a:t>
            </a:r>
            <a:r>
              <a:rPr lang="en-GB" sz="1200" dirty="0">
                <a:solidFill>
                  <a:srgbClr val="000000"/>
                </a:solidFill>
                <a:latin typeface="Sassoon Infant Std" panose="020B0503020103030203" pitchFamily="34" charset="0"/>
              </a:rPr>
              <a:t>We will be writing a non-chronological </a:t>
            </a:r>
            <a:r>
              <a:rPr lang="en-GB" sz="1200" dirty="0" smtClean="0">
                <a:solidFill>
                  <a:srgbClr val="000000"/>
                </a:solidFill>
                <a:latin typeface="Sassoon Infant Std" panose="020B0503020103030203" pitchFamily="34" charset="0"/>
              </a:rPr>
              <a:t>report based on Ancient Greece, the children will be writing a Greek inspired Myth based on our class book. The children will also be creating a persuasive leaflet for a </a:t>
            </a:r>
            <a:r>
              <a:rPr lang="en-GB" sz="1200" smtClean="0">
                <a:solidFill>
                  <a:srgbClr val="000000"/>
                </a:solidFill>
                <a:latin typeface="Sassoon Infant Std" panose="020B0503020103030203" pitchFamily="34" charset="0"/>
              </a:rPr>
              <a:t>tourist city </a:t>
            </a:r>
            <a:r>
              <a:rPr lang="en-GB" sz="1200" dirty="0" smtClean="0">
                <a:solidFill>
                  <a:srgbClr val="000000"/>
                </a:solidFill>
                <a:latin typeface="Sassoon Infant Std" panose="020B0503020103030203" pitchFamily="34" charset="0"/>
              </a:rPr>
              <a:t>break for the 2024 Olympics. The children will finish the topic off  with another piece of persuasive writing based on Olympic sports. Comprehension </a:t>
            </a:r>
            <a:r>
              <a:rPr lang="en-GB" sz="1200" dirty="0">
                <a:solidFill>
                  <a:srgbClr val="000000"/>
                </a:solidFill>
                <a:latin typeface="Sassoon Infant Std" panose="020B0503020103030203" pitchFamily="34" charset="0"/>
              </a:rPr>
              <a:t>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54158" y="1660895"/>
            <a:ext cx="3950677" cy="2492990"/>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endParaRPr lang="en-GB" sz="1200" dirty="0" smtClean="0">
              <a:solidFill>
                <a:srgbClr val="000000"/>
              </a:solidFill>
              <a:latin typeface="Sassoon Infant Std" panose="020B0503020103030203" pitchFamily="34" charset="0"/>
            </a:endParaRPr>
          </a:p>
          <a:p>
            <a:pPr algn="ctr" fontAlgn="base"/>
            <a:r>
              <a:rPr lang="en-GB" sz="1200" dirty="0" smtClean="0">
                <a:solidFill>
                  <a:srgbClr val="000000"/>
                </a:solidFill>
                <a:latin typeface="Sassoon Infant Std" panose="020B0503020103030203" pitchFamily="34" charset="0"/>
              </a:rPr>
              <a:t>This term the topic for maths is shape, co-ordinates and statistics.</a:t>
            </a:r>
          </a:p>
          <a:p>
            <a:pPr algn="ctr" fontAlgn="base"/>
            <a:r>
              <a:rPr lang="en-GB" sz="1200" b="0" i="0" dirty="0" smtClean="0">
                <a:solidFill>
                  <a:srgbClr val="000000"/>
                </a:solidFill>
                <a:effectLst/>
                <a:latin typeface="Sassoon Infant Std" panose="020B0503020103030203" pitchFamily="34" charset="0"/>
              </a:rPr>
              <a:t>Investigators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dirty="0" smtClean="0">
                <a:solidFill>
                  <a:srgbClr val="000000"/>
                </a:solidFill>
                <a:latin typeface="Sassoon Infant Std" panose="020B0503020103030203" pitchFamily="34" charset="0"/>
              </a:rPr>
              <a:t>Investigators Newsletter </a:t>
            </a:r>
            <a:r>
              <a:rPr lang="en-US" sz="1600" b="1" dirty="0">
                <a:solidFill>
                  <a:srgbClr val="000000"/>
                </a:solidFill>
                <a:latin typeface="Sassoon Infant Std" panose="020B0503020103030203" pitchFamily="34" charset="0"/>
              </a:rPr>
              <a:t>Spring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a:t>
            </a:r>
            <a:r>
              <a:rPr lang="en-US" sz="1600" b="1" dirty="0" smtClean="0">
                <a:solidFill>
                  <a:srgbClr val="002060"/>
                </a:solidFill>
                <a:latin typeface="Sassoon Infant Std" panose="020B0503020103030203" pitchFamily="34" charset="0"/>
              </a:rPr>
              <a:t>The Olympics (Ancient Greece)</a:t>
            </a:r>
            <a:r>
              <a:rPr lang="en-US" sz="1600" dirty="0">
                <a:solidFill>
                  <a:srgbClr val="002060"/>
                </a:solidFill>
                <a:latin typeface="Sassoon Infant Std" panose="020B0503020103030203" pitchFamily="34" charset="0"/>
              </a:rPr>
              <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a:t>
            </a:r>
            <a:r>
              <a:rPr lang="en-US" sz="1600" b="1" dirty="0" smtClean="0">
                <a:solidFill>
                  <a:srgbClr val="0070C0"/>
                </a:solidFill>
                <a:latin typeface="Sassoon Infant Std" panose="020B0503020103030203" pitchFamily="34" charset="0"/>
              </a:rPr>
              <a:t>this term </a:t>
            </a:r>
            <a:r>
              <a:rPr lang="en-US" sz="1600" b="1" dirty="0">
                <a:solidFill>
                  <a:srgbClr val="0070C0"/>
                </a:solidFill>
                <a:latin typeface="Sassoon Infant Std" panose="020B0503020103030203" pitchFamily="34" charset="0"/>
              </a:rPr>
              <a:t>useful and informative. </a:t>
            </a: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422683" y="4183368"/>
            <a:ext cx="3334512" cy="1938992"/>
          </a:xfrm>
          <a:prstGeom prst="rect">
            <a:avLst/>
          </a:prstGeom>
        </p:spPr>
        <p:txBody>
          <a:bodyPr wrap="square">
            <a:spAutoFit/>
          </a:bodyPr>
          <a:lstStyle/>
          <a:p>
            <a:pPr algn="ctr"/>
            <a:r>
              <a:rPr lang="en-GB" sz="1200" b="1" u="sng" dirty="0" smtClean="0">
                <a:latin typeface="Sassoon Infant Std" panose="020B0503020103030203" pitchFamily="34" charset="0"/>
              </a:rPr>
              <a:t>History</a:t>
            </a:r>
          </a:p>
          <a:p>
            <a:r>
              <a:rPr lang="en-GB" sz="1200" dirty="0" smtClean="0">
                <a:latin typeface="Sassoon Infant Std" panose="020B0503020103030203" pitchFamily="34" charset="0"/>
              </a:rPr>
              <a:t>Our new topic this term is The Olympics, focusing on Ancient Greece and understanding their achievements and influence on the western world. The children will also continue to develop a chronologically secure knowledge and understanding of Britain. </a:t>
            </a:r>
          </a:p>
          <a:p>
            <a:r>
              <a:rPr lang="en-GB" sz="1200" dirty="0" smtClean="0">
                <a:latin typeface="Sassoon Infant Std" panose="020B0503020103030203" pitchFamily="34" charset="0"/>
              </a:rPr>
              <a:t>A Olympic workshop will be taking place in school and the children will even get the opportunity to meet an Olympic athlete!</a:t>
            </a:r>
            <a:endParaRPr lang="en-GB" sz="1200" dirty="0">
              <a:latin typeface="Sassoon Infant Std" panose="020B0503020103030203" pitchFamily="34" charset="0"/>
            </a:endParaRPr>
          </a:p>
        </p:txBody>
      </p:sp>
      <p:sp>
        <p:nvSpPr>
          <p:cNvPr id="9" name="Rectangle 8"/>
          <p:cNvSpPr/>
          <p:nvPr/>
        </p:nvSpPr>
        <p:spPr>
          <a:xfrm>
            <a:off x="4478566" y="2777275"/>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RE</a:t>
            </a:r>
          </a:p>
          <a:p>
            <a:r>
              <a:rPr lang="en-GB" sz="1200" dirty="0" smtClean="0">
                <a:latin typeface="Sassoon Infant Std" panose="020B0503020103030203" pitchFamily="34" charset="0"/>
              </a:rPr>
              <a:t>Our new topic this term is; For Christians, what kind of king is Jesus?</a:t>
            </a:r>
          </a:p>
          <a:p>
            <a:r>
              <a:rPr lang="en-GB" sz="1200" dirty="0" smtClean="0">
                <a:latin typeface="Sassoon Infant Std" panose="020B0503020103030203" pitchFamily="34" charset="0"/>
              </a:rPr>
              <a:t>In Summer Term 2,  the topic will be; What do religions say to people when life gets hard?</a:t>
            </a:r>
            <a:endParaRPr lang="en-GB" sz="1200" dirty="0">
              <a:latin typeface="Sassoon Infant Std" panose="020B0503020103030203" pitchFamily="34" charset="0"/>
            </a:endParaRPr>
          </a:p>
        </p:txBody>
      </p:sp>
      <p:sp>
        <p:nvSpPr>
          <p:cNvPr id="10" name="Rectangle 9"/>
          <p:cNvSpPr/>
          <p:nvPr/>
        </p:nvSpPr>
        <p:spPr>
          <a:xfrm>
            <a:off x="8277139" y="5673495"/>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Geography</a:t>
            </a:r>
          </a:p>
          <a:p>
            <a:r>
              <a:rPr lang="en-GB" sz="1200" dirty="0" smtClean="0">
                <a:latin typeface="Sassoon Infant Std" panose="020B0503020103030203" pitchFamily="34" charset="0"/>
              </a:rPr>
              <a:t>In Spring Term 2, the children will be focusing on  gaining and deploying a historically grounded understanding of abstract terms such as ‘economy’. The children will also be taking part in a moor walk with Tanya. </a:t>
            </a:r>
            <a:endParaRPr lang="en-GB" sz="1200" dirty="0">
              <a:latin typeface="Sassoon Infant Std" panose="020B0503020103030203" pitchFamily="34" charset="0"/>
            </a:endParaRPr>
          </a:p>
        </p:txBody>
      </p:sp>
      <p:sp>
        <p:nvSpPr>
          <p:cNvPr id="11" name="Rectangle 10"/>
          <p:cNvSpPr/>
          <p:nvPr/>
        </p:nvSpPr>
        <p:spPr>
          <a:xfrm>
            <a:off x="8301227" y="1584795"/>
            <a:ext cx="3334512" cy="2123658"/>
          </a:xfrm>
          <a:prstGeom prst="rect">
            <a:avLst/>
          </a:prstGeom>
        </p:spPr>
        <p:txBody>
          <a:bodyPr wrap="square">
            <a:spAutoFit/>
          </a:bodyPr>
          <a:lstStyle/>
          <a:p>
            <a:pPr algn="ctr"/>
            <a:r>
              <a:rPr lang="en-GB" sz="1200" b="1" u="sng" dirty="0" smtClean="0">
                <a:latin typeface="Sassoon Infant Std" panose="020B0503020103030203" pitchFamily="34" charset="0"/>
              </a:rPr>
              <a:t>PE</a:t>
            </a:r>
          </a:p>
          <a:p>
            <a:r>
              <a:rPr lang="en-GB" sz="1200" dirty="0" smtClean="0">
                <a:latin typeface="Sassoon Infant Std" panose="020B0503020103030203" pitchFamily="34" charset="0"/>
              </a:rPr>
              <a:t>Our new topic for PE is Summer Sports, focusing in particular on activities that the children will be carrying out on Sports Day. PE will take place on a Tuesday afternoon, lead by HAWKES. </a:t>
            </a:r>
          </a:p>
          <a:p>
            <a:r>
              <a:rPr lang="en-GB" sz="1200" dirty="0" smtClean="0">
                <a:latin typeface="Sassoon Infant Std" panose="020B0503020103030203" pitchFamily="34" charset="0"/>
              </a:rPr>
              <a:t>The children will also be taking part in dance lessons, in preparation for the summer show which will take place on Thursday Afternoons. </a:t>
            </a:r>
          </a:p>
          <a:p>
            <a:r>
              <a:rPr lang="en-GB" sz="1200" dirty="0" smtClean="0">
                <a:latin typeface="Sassoon Infant Std" panose="020B0503020103030203" pitchFamily="34" charset="0"/>
              </a:rPr>
              <a:t>For both of these days, please can children come to school in their PE kits (black/navy joggers/ shorts &amp; a purple PE top and hoody.) </a:t>
            </a:r>
            <a:endParaRPr lang="en-GB" sz="1200" dirty="0">
              <a:latin typeface="Sassoon Infant Std" panose="020B0503020103030203" pitchFamily="34" charset="0"/>
            </a:endParaRPr>
          </a:p>
        </p:txBody>
      </p:sp>
      <p:sp>
        <p:nvSpPr>
          <p:cNvPr id="12" name="Rectangle 11"/>
          <p:cNvSpPr/>
          <p:nvPr/>
        </p:nvSpPr>
        <p:spPr>
          <a:xfrm>
            <a:off x="4544808" y="4886005"/>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Science </a:t>
            </a:r>
          </a:p>
          <a:p>
            <a:r>
              <a:rPr lang="en-GB" sz="1200" dirty="0" smtClean="0">
                <a:latin typeface="Sassoon Infant Std" panose="020B0503020103030203" pitchFamily="34" charset="0"/>
              </a:rPr>
              <a:t>Investigators new topic for Summer Term 1 is Materials and the special effects of materials. </a:t>
            </a:r>
          </a:p>
          <a:p>
            <a:r>
              <a:rPr lang="en-GB" sz="1200" dirty="0" smtClean="0">
                <a:latin typeface="Sassoon Infant Std" panose="020B0503020103030203" pitchFamily="34" charset="0"/>
              </a:rPr>
              <a:t>In Summer  Term 2, Investigators will be focusing on revision from all previous topics.</a:t>
            </a:r>
          </a:p>
        </p:txBody>
      </p:sp>
      <p:sp>
        <p:nvSpPr>
          <p:cNvPr id="13" name="Rectangle 12"/>
          <p:cNvSpPr/>
          <p:nvPr/>
        </p:nvSpPr>
        <p:spPr>
          <a:xfrm>
            <a:off x="8253051" y="3577411"/>
            <a:ext cx="3334512" cy="1384995"/>
          </a:xfrm>
          <a:prstGeom prst="rect">
            <a:avLst/>
          </a:prstGeom>
        </p:spPr>
        <p:txBody>
          <a:bodyPr wrap="square">
            <a:spAutoFit/>
          </a:bodyPr>
          <a:lstStyle/>
          <a:p>
            <a:pPr algn="ctr"/>
            <a:r>
              <a:rPr lang="en-GB" sz="1200" b="1" u="sng" dirty="0" smtClean="0">
                <a:latin typeface="Sassoon Infant Std" panose="020B0503020103030203" pitchFamily="34" charset="0"/>
              </a:rPr>
              <a:t>Art &amp; D&amp;T</a:t>
            </a:r>
          </a:p>
          <a:p>
            <a:r>
              <a:rPr lang="en-GB" sz="1200" dirty="0" smtClean="0">
                <a:latin typeface="Sassoon Infant Std" panose="020B0503020103030203" pitchFamily="34" charset="0"/>
              </a:rPr>
              <a:t>Summer Term 1 in Art will be concentrating primarily on the unit ‘photo opportunity’ where the children will improve their mastery of art techniques. </a:t>
            </a:r>
          </a:p>
          <a:p>
            <a:r>
              <a:rPr lang="en-GB" sz="1200" dirty="0" smtClean="0">
                <a:latin typeface="Sassoon Infant Std" panose="020B0503020103030203" pitchFamily="34" charset="0"/>
              </a:rPr>
              <a:t>In summer term 2 the children will take part in D&amp;T and the unit for this is ‘stuffed toys’. </a:t>
            </a:r>
            <a:endParaRPr lang="en-GB" sz="1200" dirty="0">
              <a:latin typeface="Sassoon Infant Std" panose="020B0503020103030203" pitchFamily="34" charset="0"/>
            </a:endParaRPr>
          </a:p>
        </p:txBody>
      </p:sp>
      <p:sp>
        <p:nvSpPr>
          <p:cNvPr id="14" name="Rectangle 13"/>
          <p:cNvSpPr/>
          <p:nvPr/>
        </p:nvSpPr>
        <p:spPr>
          <a:xfrm>
            <a:off x="4560005" y="6029199"/>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Computing</a:t>
            </a:r>
          </a:p>
          <a:p>
            <a:pPr algn="ctr"/>
            <a:r>
              <a:rPr lang="en-GB" sz="1200" dirty="0" smtClean="0">
                <a:latin typeface="Sassoon Infant Std" panose="020B0503020103030203" pitchFamily="34" charset="0"/>
              </a:rPr>
              <a:t>For ICT, we will have a specialist team coming into school to teach computing skills, </a:t>
            </a:r>
            <a:r>
              <a:rPr lang="en-GB" sz="1200" dirty="0" err="1" smtClean="0">
                <a:latin typeface="Sassoon Infant Std" panose="020B0503020103030203" pitchFamily="34" charset="0"/>
              </a:rPr>
              <a:t>ESafety</a:t>
            </a:r>
            <a:r>
              <a:rPr lang="en-GB" sz="1200" dirty="0" smtClean="0">
                <a:latin typeface="Sassoon Infant Std" panose="020B0503020103030203" pitchFamily="34" charset="0"/>
              </a:rPr>
              <a:t> 3D modelling and sensing.</a:t>
            </a:r>
          </a:p>
        </p:txBody>
      </p:sp>
      <p:sp>
        <p:nvSpPr>
          <p:cNvPr id="15" name="Rectangle 14"/>
          <p:cNvSpPr/>
          <p:nvPr/>
        </p:nvSpPr>
        <p:spPr>
          <a:xfrm>
            <a:off x="8277139" y="4917954"/>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PSHE</a:t>
            </a:r>
            <a:endParaRPr lang="en-GB" sz="1200" b="1" u="sng" dirty="0">
              <a:latin typeface="Sassoon Infant Std" panose="020B0503020103030203" pitchFamily="34" charset="0"/>
            </a:endParaRPr>
          </a:p>
          <a:p>
            <a:pPr algn="ctr"/>
            <a:r>
              <a:rPr lang="en-GB" sz="1200" dirty="0" smtClean="0">
                <a:latin typeface="Sassoon Infant Std" panose="020B0503020103030203" pitchFamily="34" charset="0"/>
              </a:rPr>
              <a:t>Our topic for the first half term is; ‘Being my best’.  For the second half term, the children will be focusing on ‘Growing and Changing’.</a:t>
            </a:r>
          </a:p>
        </p:txBody>
      </p:sp>
      <p:sp>
        <p:nvSpPr>
          <p:cNvPr id="16" name="Rectangle 15"/>
          <p:cNvSpPr/>
          <p:nvPr/>
        </p:nvSpPr>
        <p:spPr>
          <a:xfrm>
            <a:off x="4544808" y="3731250"/>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Music</a:t>
            </a:r>
          </a:p>
          <a:p>
            <a:r>
              <a:rPr lang="en-GB" sz="1200" dirty="0" smtClean="0">
                <a:latin typeface="Sassoon Infant Std" panose="020B0503020103030203" pitchFamily="34" charset="0"/>
              </a:rPr>
              <a:t>For music, children will continue to work with Mrs Rowland, with recorder and singing.</a:t>
            </a:r>
          </a:p>
          <a:p>
            <a:r>
              <a:rPr lang="en-GB" sz="1200" dirty="0" smtClean="0">
                <a:latin typeface="Sassoon Infant Std" panose="020B0503020103030203" pitchFamily="34" charset="0"/>
              </a:rPr>
              <a:t>Investigators will be focusing on Film music in order to improvise and compose music for a range of purposes. </a:t>
            </a:r>
            <a:endParaRPr lang="en-GB" sz="1200" dirty="0">
              <a:latin typeface="Sassoon Infant Std" panose="020B0503020103030203" pitchFamily="34" charset="0"/>
            </a:endParaRPr>
          </a:p>
        </p:txBody>
      </p:sp>
      <p:sp>
        <p:nvSpPr>
          <p:cNvPr id="17" name="Rectangle 16"/>
          <p:cNvSpPr/>
          <p:nvPr/>
        </p:nvSpPr>
        <p:spPr>
          <a:xfrm>
            <a:off x="347300" y="6181327"/>
            <a:ext cx="3409895" cy="646331"/>
          </a:xfrm>
          <a:prstGeom prst="rect">
            <a:avLst/>
          </a:prstGeom>
        </p:spPr>
        <p:txBody>
          <a:bodyPr wrap="square">
            <a:spAutoFit/>
          </a:bodyPr>
          <a:lstStyle/>
          <a:p>
            <a:pPr algn="ctr"/>
            <a:r>
              <a:rPr lang="en-GB" sz="1200" b="1" u="sng" dirty="0" smtClean="0">
                <a:latin typeface="Sassoon Infant Std" panose="020B0503020103030203" pitchFamily="34" charset="0"/>
              </a:rPr>
              <a:t>French</a:t>
            </a:r>
          </a:p>
          <a:p>
            <a:pPr algn="ctr"/>
            <a:r>
              <a:rPr lang="en-GB" sz="1200" dirty="0" smtClean="0">
                <a:latin typeface="Sassoon Infant Std" panose="020B0503020103030203" pitchFamily="34" charset="0"/>
              </a:rPr>
              <a:t>Sprint Term topic; Destinations.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835</Words>
  <Application>Microsoft Office PowerPoint</Application>
  <PresentationFormat>Widescreen</PresentationFormat>
  <Paragraphs>36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Katrina Dixon</cp:lastModifiedBy>
  <cp:revision>21</cp:revision>
  <cp:lastPrinted>2024-04-19T09:23:29Z</cp:lastPrinted>
  <dcterms:created xsi:type="dcterms:W3CDTF">2023-12-19T09:27:32Z</dcterms:created>
  <dcterms:modified xsi:type="dcterms:W3CDTF">2024-04-19T09:55:37Z</dcterms:modified>
</cp:coreProperties>
</file>