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4" d="100"/>
          <a:sy n="114" d="100"/>
        </p:scale>
        <p:origin x="51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17/07/2024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17/07/2024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17/07/2024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17/07/2024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63" y="-45602"/>
            <a:ext cx="11922369" cy="175432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daily using Read Write Spell, a progressive scheme that builds on children’s current knowledge. To learn and recall grammar skills, children will engage with 10 differentiated questions four times a week. These skills will be expanded on in writing lessons. In our writing lessons, we will also be covering modal verbs, relative clauses, plural and possessive apostrophes and inverted commas this half term. For our writing sessions, these will all stem from our learning in history, all around The Romans. We will be writing a non-chronological report based on ‘Gruesome Romans’, the children will be writing an explanation text on how the Roman Empire was formed. The children will also be writing myths focusing on settings, character descriptions, problems, resolutions and we will be planning this work using story plans. Comprehension is our final part of English. We will be engaging in comprehension sessions four times per week, this half term this will focus on each specific skill in comprehension before we apply our knowledge to individual texts.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54158" y="1660895"/>
            <a:ext cx="3950677" cy="267765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p>
          <a:p>
            <a:pPr algn="ctr" fontAlgn="base"/>
            <a:r>
              <a:rPr lang="en-GB" sz="1200" dirty="0">
                <a:solidFill>
                  <a:srgbClr val="000000"/>
                </a:solidFill>
                <a:latin typeface="Sassoon Infant Std" panose="020B0503020103030203" pitchFamily="34" charset="0"/>
              </a:rPr>
              <a:t>This term the topic for maths is place value, addition, subtraction, multiplication and division. For the next half term, we will move onto Fractions. </a:t>
            </a:r>
          </a:p>
          <a:p>
            <a:pPr algn="ctr" fontAlgn="base"/>
            <a:r>
              <a:rPr lang="en-GB" sz="1200" b="0" i="0" dirty="0">
                <a:solidFill>
                  <a:srgbClr val="000000"/>
                </a:solidFill>
                <a:effectLst/>
                <a:latin typeface="Sassoon Infant Std" panose="020B0503020103030203" pitchFamily="34" charset="0"/>
              </a:rPr>
              <a:t>Investigators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p>
        </p:txBody>
      </p:sp>
      <p:sp>
        <p:nvSpPr>
          <p:cNvPr id="7" name="Rectangle 6"/>
          <p:cNvSpPr/>
          <p:nvPr/>
        </p:nvSpPr>
        <p:spPr>
          <a:xfrm>
            <a:off x="4074939" y="1660895"/>
            <a:ext cx="4111869" cy="1815882"/>
          </a:xfrm>
          <a:prstGeom prst="rect">
            <a:avLst/>
          </a:prstGeom>
        </p:spPr>
        <p:txBody>
          <a:bodyPr wrap="square">
            <a:spAutoFit/>
          </a:bodyPr>
          <a:lstStyle/>
          <a:p>
            <a:pPr algn="ctr"/>
            <a:r>
              <a:rPr lang="en-US" sz="1600" b="1" dirty="0">
                <a:solidFill>
                  <a:srgbClr val="000000"/>
                </a:solidFill>
                <a:latin typeface="Sassoon Infant Std" panose="020B0503020103030203" pitchFamily="34" charset="0"/>
              </a:rPr>
              <a:t>Adventurers Newsletter Autumn Term</a:t>
            </a:r>
            <a:r>
              <a:rPr lang="en-US" sz="1600" dirty="0">
                <a:solidFill>
                  <a:srgbClr val="00000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‘A Blast from the Past’ (The Roman Empire)</a:t>
            </a:r>
            <a:br>
              <a:rPr lang="en-US" sz="1600" dirty="0">
                <a:solidFill>
                  <a:srgbClr val="002060"/>
                </a:solidFill>
                <a:latin typeface="Sassoon Infant Std" panose="020B0503020103030203" pitchFamily="34" charset="0"/>
              </a:rPr>
            </a:b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422683" y="4183368"/>
            <a:ext cx="3334512" cy="1754326"/>
          </a:xfrm>
          <a:prstGeom prst="rect">
            <a:avLst/>
          </a:prstGeom>
        </p:spPr>
        <p:txBody>
          <a:bodyPr wrap="square">
            <a:spAutoFit/>
          </a:bodyPr>
          <a:lstStyle/>
          <a:p>
            <a:pPr algn="ctr"/>
            <a:r>
              <a:rPr lang="en-GB" sz="1200" b="1" u="sng" dirty="0">
                <a:latin typeface="Sassoon Infant Std" panose="020B0503020103030203" pitchFamily="34" charset="0"/>
              </a:rPr>
              <a:t>History</a:t>
            </a:r>
          </a:p>
          <a:p>
            <a:r>
              <a:rPr lang="en-GB" sz="1200" dirty="0">
                <a:latin typeface="Sassoon Infant Std" panose="020B0503020103030203" pitchFamily="34" charset="0"/>
              </a:rPr>
              <a:t>Our new topic this term is ‘A Blast from the Past’, focusing on the Roman Empire and important events that have impacted Britain over time. The children will also continue to develop a chronologically secure knowledge and understanding of Britain. The children will also. Be learning about the legend of the founding of Rome and the origins and ruling systems. </a:t>
            </a:r>
          </a:p>
        </p:txBody>
      </p:sp>
      <p:sp>
        <p:nvSpPr>
          <p:cNvPr id="9" name="Rectangle 8"/>
          <p:cNvSpPr/>
          <p:nvPr/>
        </p:nvSpPr>
        <p:spPr>
          <a:xfrm>
            <a:off x="4463617" y="2397816"/>
            <a:ext cx="3334512" cy="1015663"/>
          </a:xfrm>
          <a:prstGeom prst="rect">
            <a:avLst/>
          </a:prstGeom>
        </p:spPr>
        <p:txBody>
          <a:bodyPr wrap="square">
            <a:spAutoFit/>
          </a:bodyPr>
          <a:lstStyle/>
          <a:p>
            <a:pPr algn="ctr"/>
            <a:r>
              <a:rPr lang="en-GB" sz="1200" b="1" u="sng" dirty="0">
                <a:latin typeface="Sassoon Infant Std" panose="020B0503020103030203" pitchFamily="34" charset="0"/>
              </a:rPr>
              <a:t>RE</a:t>
            </a:r>
          </a:p>
          <a:p>
            <a:r>
              <a:rPr lang="en-GB" sz="1200" dirty="0">
                <a:latin typeface="Sassoon Infant Std" panose="020B0503020103030203" pitchFamily="34" charset="0"/>
              </a:rPr>
              <a:t>Our new topic this term is: ‘What do Christians learn from the creation story?</a:t>
            </a:r>
          </a:p>
          <a:p>
            <a:r>
              <a:rPr lang="en-GB" sz="1200" dirty="0">
                <a:latin typeface="Sassoon Infant Std" panose="020B0503020103030203" pitchFamily="34" charset="0"/>
              </a:rPr>
              <a:t>In Autumn Term 2,  the topic will be; ‘What is it like for someone to follow God?’</a:t>
            </a:r>
          </a:p>
        </p:txBody>
      </p:sp>
      <p:sp>
        <p:nvSpPr>
          <p:cNvPr id="10" name="Rectangle 9"/>
          <p:cNvSpPr/>
          <p:nvPr/>
        </p:nvSpPr>
        <p:spPr>
          <a:xfrm>
            <a:off x="8277139" y="3605059"/>
            <a:ext cx="3334512" cy="830997"/>
          </a:xfrm>
          <a:prstGeom prst="rect">
            <a:avLst/>
          </a:prstGeom>
        </p:spPr>
        <p:txBody>
          <a:bodyPr wrap="square">
            <a:spAutoFit/>
          </a:bodyPr>
          <a:lstStyle/>
          <a:p>
            <a:pPr algn="ctr"/>
            <a:r>
              <a:rPr lang="en-GB" sz="1200" b="1" u="sng" dirty="0">
                <a:latin typeface="Sassoon Infant Std" panose="020B0503020103030203" pitchFamily="34" charset="0"/>
              </a:rPr>
              <a:t>Geography</a:t>
            </a:r>
          </a:p>
          <a:p>
            <a:r>
              <a:rPr lang="en-GB" sz="1200" dirty="0">
                <a:latin typeface="Sassoon Infant Std" panose="020B0503020103030203" pitchFamily="34" charset="0"/>
              </a:rPr>
              <a:t>For Geography this term, Adventurers  will be focusing on the Romans in Britain and Roman Legacy. </a:t>
            </a:r>
          </a:p>
        </p:txBody>
      </p:sp>
      <p:sp>
        <p:nvSpPr>
          <p:cNvPr id="11" name="Rectangle 10"/>
          <p:cNvSpPr/>
          <p:nvPr/>
        </p:nvSpPr>
        <p:spPr>
          <a:xfrm>
            <a:off x="8301227" y="1584795"/>
            <a:ext cx="3334512" cy="830997"/>
          </a:xfrm>
          <a:prstGeom prst="rect">
            <a:avLst/>
          </a:prstGeom>
        </p:spPr>
        <p:txBody>
          <a:bodyPr wrap="square">
            <a:spAutoFit/>
          </a:bodyPr>
          <a:lstStyle/>
          <a:p>
            <a:pPr algn="ctr"/>
            <a:r>
              <a:rPr lang="en-GB" sz="1200" b="1" u="sng" dirty="0">
                <a:latin typeface="Sassoon Infant Std" panose="020B0503020103030203" pitchFamily="34" charset="0"/>
              </a:rPr>
              <a:t>PE</a:t>
            </a:r>
          </a:p>
          <a:p>
            <a:r>
              <a:rPr lang="en-GB" sz="1200" dirty="0">
                <a:latin typeface="Sassoon Infant Std" panose="020B0503020103030203" pitchFamily="34" charset="0"/>
              </a:rPr>
              <a:t>Our new topic for PE is Invasion games (attacking and defending). PE will take place on a Tuesday afternoon, lead by HAWKES.</a:t>
            </a:r>
          </a:p>
        </p:txBody>
      </p:sp>
      <p:sp>
        <p:nvSpPr>
          <p:cNvPr id="12" name="Rectangle 11"/>
          <p:cNvSpPr/>
          <p:nvPr/>
        </p:nvSpPr>
        <p:spPr>
          <a:xfrm>
            <a:off x="4380432" y="4548926"/>
            <a:ext cx="3334512" cy="830997"/>
          </a:xfrm>
          <a:prstGeom prst="rect">
            <a:avLst/>
          </a:prstGeom>
        </p:spPr>
        <p:txBody>
          <a:bodyPr wrap="square">
            <a:spAutoFit/>
          </a:bodyPr>
          <a:lstStyle/>
          <a:p>
            <a:pPr algn="ctr"/>
            <a:r>
              <a:rPr lang="en-GB" sz="1200" b="1" u="sng" dirty="0">
                <a:latin typeface="Sassoon Infant Std" panose="020B0503020103030203" pitchFamily="34" charset="0"/>
              </a:rPr>
              <a:t>Science </a:t>
            </a:r>
          </a:p>
          <a:p>
            <a:r>
              <a:rPr lang="en-GB" sz="1200" dirty="0">
                <a:latin typeface="Sassoon Infant Std" panose="020B0503020103030203" pitchFamily="34" charset="0"/>
              </a:rPr>
              <a:t>Adventurers  new topic for Autumn Term 1 is light.</a:t>
            </a:r>
          </a:p>
          <a:p>
            <a:r>
              <a:rPr lang="en-GB" sz="1200" dirty="0">
                <a:latin typeface="Sassoon Infant Std" panose="020B0503020103030203" pitchFamily="34" charset="0"/>
              </a:rPr>
              <a:t>In Autumn term 2, Adventurers will be focusing on materials and their properties. </a:t>
            </a:r>
          </a:p>
        </p:txBody>
      </p:sp>
      <p:sp>
        <p:nvSpPr>
          <p:cNvPr id="13" name="Rectangle 12"/>
          <p:cNvSpPr/>
          <p:nvPr/>
        </p:nvSpPr>
        <p:spPr>
          <a:xfrm>
            <a:off x="8277139" y="2415792"/>
            <a:ext cx="3334512" cy="1200329"/>
          </a:xfrm>
          <a:prstGeom prst="rect">
            <a:avLst/>
          </a:prstGeom>
        </p:spPr>
        <p:txBody>
          <a:bodyPr wrap="square">
            <a:spAutoFit/>
          </a:bodyPr>
          <a:lstStyle/>
          <a:p>
            <a:pPr algn="ctr"/>
            <a:r>
              <a:rPr lang="en-GB" sz="1200" b="1" u="sng" dirty="0">
                <a:latin typeface="Sassoon Infant Std" panose="020B0503020103030203" pitchFamily="34" charset="0"/>
              </a:rPr>
              <a:t>Art &amp; D&amp;T</a:t>
            </a:r>
          </a:p>
          <a:p>
            <a:r>
              <a:rPr lang="en-GB" sz="1200" dirty="0">
                <a:latin typeface="Sassoon Infant Std" panose="020B0503020103030203" pitchFamily="34" charset="0"/>
              </a:rPr>
              <a:t>Autumn Term 1: Adventurers will be focusing on prehistoric paintings. </a:t>
            </a:r>
          </a:p>
          <a:p>
            <a:r>
              <a:rPr lang="en-GB" sz="1200" dirty="0">
                <a:latin typeface="Sassoon Infant Std" panose="020B0503020103030203" pitchFamily="34" charset="0"/>
              </a:rPr>
              <a:t>In Autumn Term 2, the children will carry out D&amp;T which will consist of sculpture and 3d focusing on ‘mega materials’. </a:t>
            </a:r>
          </a:p>
        </p:txBody>
      </p:sp>
      <p:sp>
        <p:nvSpPr>
          <p:cNvPr id="14" name="Rectangle 13"/>
          <p:cNvSpPr/>
          <p:nvPr/>
        </p:nvSpPr>
        <p:spPr>
          <a:xfrm>
            <a:off x="4380432" y="5534106"/>
            <a:ext cx="3334512" cy="646331"/>
          </a:xfrm>
          <a:prstGeom prst="rect">
            <a:avLst/>
          </a:prstGeom>
        </p:spPr>
        <p:txBody>
          <a:bodyPr wrap="square">
            <a:spAutoFit/>
          </a:bodyPr>
          <a:lstStyle/>
          <a:p>
            <a:pPr algn="ctr"/>
            <a:r>
              <a:rPr lang="en-GB" sz="1200" b="1" u="sng" dirty="0">
                <a:latin typeface="Sassoon Infant Std" panose="020B0503020103030203" pitchFamily="34" charset="0"/>
              </a:rPr>
              <a:t>Computing</a:t>
            </a:r>
          </a:p>
          <a:p>
            <a:pPr algn="ctr"/>
            <a:r>
              <a:rPr lang="en-GB" sz="1200" dirty="0">
                <a:latin typeface="Sassoon Infant Std" panose="020B0503020103030203" pitchFamily="34" charset="0"/>
              </a:rPr>
              <a:t>For ICT this term, the children will be working on online safety, networks and the internet. </a:t>
            </a:r>
          </a:p>
        </p:txBody>
      </p:sp>
      <p:sp>
        <p:nvSpPr>
          <p:cNvPr id="15" name="Rectangle 14"/>
          <p:cNvSpPr/>
          <p:nvPr/>
        </p:nvSpPr>
        <p:spPr>
          <a:xfrm>
            <a:off x="8186808" y="4595093"/>
            <a:ext cx="3334512" cy="1569660"/>
          </a:xfrm>
          <a:prstGeom prst="rect">
            <a:avLst/>
          </a:prstGeom>
        </p:spPr>
        <p:txBody>
          <a:bodyPr wrap="square">
            <a:spAutoFit/>
          </a:bodyPr>
          <a:lstStyle/>
          <a:p>
            <a:pPr algn="ctr"/>
            <a:r>
              <a:rPr lang="en-GB" sz="1200" b="1" u="sng" dirty="0">
                <a:latin typeface="Sassoon Infant Std" panose="020B0503020103030203" pitchFamily="34" charset="0"/>
              </a:rPr>
              <a:t>PSHE</a:t>
            </a:r>
          </a:p>
          <a:p>
            <a:pPr algn="ctr"/>
            <a:r>
              <a:rPr lang="en-GB" sz="1200" dirty="0">
                <a:latin typeface="Sassoon Infant Std" panose="020B0503020103030203" pitchFamily="34" charset="0"/>
              </a:rPr>
              <a:t>Our topic for the first half term is ‘me and my relationships’  and in the second half term the children will go on to learn about ‘keeping myself safe’. We will also be running ‘My Happy Mind’ alongside our PSHE lessons which will aim to help develop the children’s confidence, self esteem and resilience. </a:t>
            </a:r>
          </a:p>
        </p:txBody>
      </p:sp>
      <p:sp>
        <p:nvSpPr>
          <p:cNvPr id="16" name="Rectangle 15"/>
          <p:cNvSpPr/>
          <p:nvPr/>
        </p:nvSpPr>
        <p:spPr>
          <a:xfrm>
            <a:off x="4380432" y="3288705"/>
            <a:ext cx="3334512" cy="1384995"/>
          </a:xfrm>
          <a:prstGeom prst="rect">
            <a:avLst/>
          </a:prstGeom>
        </p:spPr>
        <p:txBody>
          <a:bodyPr wrap="square">
            <a:spAutoFit/>
          </a:bodyPr>
          <a:lstStyle/>
          <a:p>
            <a:pPr algn="ctr"/>
            <a:r>
              <a:rPr lang="en-GB" sz="1200" b="1" u="sng" dirty="0">
                <a:latin typeface="Sassoon Infant Std" panose="020B0503020103030203" pitchFamily="34" charset="0"/>
              </a:rPr>
              <a:t>Music</a:t>
            </a:r>
          </a:p>
          <a:p>
            <a:r>
              <a:rPr lang="en-GB" sz="1200" dirty="0">
                <a:latin typeface="Sassoon Infant Std" panose="020B0503020103030203" pitchFamily="34" charset="0"/>
              </a:rPr>
              <a:t>For music, the children will be learning about jazz and South Africa.</a:t>
            </a:r>
          </a:p>
          <a:p>
            <a:r>
              <a:rPr lang="en-GB" sz="1200" dirty="0">
                <a:latin typeface="Sassoon Infant Std" panose="020B0503020103030203" pitchFamily="34" charset="0"/>
              </a:rPr>
              <a:t>Mr Butterfield and Mrs Bond from North Yorkshire music service also offer private or group music lessons, please see Mrs Jefferson for more information. </a:t>
            </a:r>
          </a:p>
        </p:txBody>
      </p:sp>
      <p:sp>
        <p:nvSpPr>
          <p:cNvPr id="17" name="Rectangle 16"/>
          <p:cNvSpPr/>
          <p:nvPr/>
        </p:nvSpPr>
        <p:spPr>
          <a:xfrm>
            <a:off x="307975" y="5935768"/>
            <a:ext cx="3409895" cy="830997"/>
          </a:xfrm>
          <a:prstGeom prst="rect">
            <a:avLst/>
          </a:prstGeom>
        </p:spPr>
        <p:txBody>
          <a:bodyPr wrap="square">
            <a:spAutoFit/>
          </a:bodyPr>
          <a:lstStyle/>
          <a:p>
            <a:pPr algn="ctr"/>
            <a:r>
              <a:rPr lang="en-GB" sz="1200" b="1" u="sng" dirty="0">
                <a:latin typeface="Sassoon Infant Std" panose="020B0503020103030203" pitchFamily="34" charset="0"/>
              </a:rPr>
              <a:t>French</a:t>
            </a:r>
          </a:p>
          <a:p>
            <a:pPr algn="ctr"/>
            <a:r>
              <a:rPr lang="en-GB" sz="1200" dirty="0">
                <a:latin typeface="Sassoon Infant Std" panose="020B0503020103030203" pitchFamily="34" charset="0"/>
              </a:rPr>
              <a:t>Autumn Term 1 topic: French Music.</a:t>
            </a:r>
          </a:p>
          <a:p>
            <a:pPr algn="ctr"/>
            <a:r>
              <a:rPr lang="en-GB" sz="1200" dirty="0">
                <a:latin typeface="Sassoon Infant Std" panose="020B0503020103030203" pitchFamily="34" charset="0"/>
              </a:rPr>
              <a:t>Autumn Term 2: ‘In my French House’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12900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759</Words>
  <Application>Microsoft Macintosh PowerPoint</Application>
  <PresentationFormat>Widescreen</PresentationFormat>
  <Paragraphs>33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NATASHA DEAN</cp:lastModifiedBy>
  <cp:revision>23</cp:revision>
  <cp:lastPrinted>2024-04-19T09:23:29Z</cp:lastPrinted>
  <dcterms:created xsi:type="dcterms:W3CDTF">2023-12-19T09:27:32Z</dcterms:created>
  <dcterms:modified xsi:type="dcterms:W3CDTF">2024-07-17T09:37:36Z</dcterms:modified>
</cp:coreProperties>
</file>