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660"/>
  </p:normalViewPr>
  <p:slideViewPr>
    <p:cSldViewPr snapToGrid="0">
      <p:cViewPr varScale="1">
        <p:scale>
          <a:sx n="114" d="100"/>
          <a:sy n="114" d="100"/>
        </p:scale>
        <p:origin x="51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B6C22561-81F2-480A-BE39-DC8DFFC85BF4}" type="datetimeFigureOut">
              <a:rPr lang="en-GB" smtClean="0"/>
              <a:t>17/07/2024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38500097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6C22561-81F2-480A-BE39-DC8DFFC85BF4}" type="datetimeFigureOut">
              <a:rPr lang="en-GB" smtClean="0"/>
              <a:t>17/07/2024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683833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6C22561-81F2-480A-BE39-DC8DFFC85BF4}" type="datetimeFigureOut">
              <a:rPr lang="en-GB" smtClean="0"/>
              <a:t>17/07/2024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3312907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6C22561-81F2-480A-BE39-DC8DFFC85BF4}" type="datetimeFigureOut">
              <a:rPr lang="en-GB" smtClean="0"/>
              <a:t>17/07/2024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1652887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C22561-81F2-480A-BE39-DC8DFFC85BF4}" type="datetimeFigureOut">
              <a:rPr lang="en-GB" smtClean="0"/>
              <a:t>17/07/2024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6216295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6C22561-81F2-480A-BE39-DC8DFFC85BF4}" type="datetimeFigureOut">
              <a:rPr lang="en-GB" smtClean="0"/>
              <a:t>17/07/2024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3963859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B6C22561-81F2-480A-BE39-DC8DFFC85BF4}" type="datetimeFigureOut">
              <a:rPr lang="en-GB" smtClean="0"/>
              <a:t>17/07/2024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3106673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6C22561-81F2-480A-BE39-DC8DFFC85BF4}" type="datetimeFigureOut">
              <a:rPr lang="en-GB" smtClean="0"/>
              <a:t>17/07/2024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28065319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C22561-81F2-480A-BE39-DC8DFFC85BF4}" type="datetimeFigureOut">
              <a:rPr lang="en-GB" smtClean="0"/>
              <a:t>17/07/2024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3079476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6C22561-81F2-480A-BE39-DC8DFFC85BF4}" type="datetimeFigureOut">
              <a:rPr lang="en-GB" smtClean="0"/>
              <a:t>17/07/2024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104390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6C22561-81F2-480A-BE39-DC8DFFC85BF4}" type="datetimeFigureOut">
              <a:rPr lang="en-GB" smtClean="0"/>
              <a:t>17/07/2024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42710327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C22561-81F2-480A-BE39-DC8DFFC85BF4}" type="datetimeFigureOut">
              <a:rPr lang="en-GB" smtClean="0"/>
              <a:t>17/07/2024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B928C1-BA57-4C84-9AD4-C8914413D98F}" type="slidenum">
              <a:rPr lang="en-GB" smtClean="0"/>
              <a:t>‹#›</a:t>
            </a:fld>
            <a:endParaRPr lang="en-GB"/>
          </a:p>
        </p:txBody>
      </p:sp>
    </p:spTree>
    <p:extLst>
      <p:ext uri="{BB962C8B-B14F-4D97-AF65-F5344CB8AC3E}">
        <p14:creationId xmlns:p14="http://schemas.microsoft.com/office/powerpoint/2010/main" val="5949890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4263" y="-45602"/>
            <a:ext cx="11922369" cy="1754326"/>
          </a:xfrm>
          <a:prstGeom prst="rect">
            <a:avLst/>
          </a:prstGeom>
        </p:spPr>
        <p:txBody>
          <a:bodyPr wrap="square">
            <a:spAutoFit/>
          </a:bodyPr>
          <a:lstStyle/>
          <a:p>
            <a:pPr algn="ctr" fontAlgn="base"/>
            <a:r>
              <a:rPr lang="en-GB" sz="1200" b="1" u="sng" dirty="0">
                <a:solidFill>
                  <a:srgbClr val="000000"/>
                </a:solidFill>
                <a:latin typeface="Sassoon Infant Std" panose="020B0503020103030203" pitchFamily="34" charset="0"/>
              </a:rPr>
              <a:t>English </a:t>
            </a:r>
            <a:r>
              <a:rPr lang="en-US" sz="1200" dirty="0">
                <a:solidFill>
                  <a:srgbClr val="000000"/>
                </a:solidFill>
                <a:latin typeface="Sassoon Infant Std" panose="020B0503020103030203" pitchFamily="34" charset="0"/>
              </a:rPr>
              <a:t>​</a:t>
            </a:r>
            <a:endParaRPr lang="en-US" sz="1200" b="0" i="0" dirty="0">
              <a:solidFill>
                <a:srgbClr val="000000"/>
              </a:solidFill>
              <a:effectLst/>
              <a:latin typeface="Sassoon Infant Std" panose="020B0503020103030203" pitchFamily="34" charset="0"/>
            </a:endParaRPr>
          </a:p>
          <a:p>
            <a:pPr algn="ctr" fontAlgn="base"/>
            <a:r>
              <a:rPr lang="en-GB" sz="1200" dirty="0">
                <a:solidFill>
                  <a:srgbClr val="000000"/>
                </a:solidFill>
                <a:latin typeface="Sassoon Infant Std" panose="020B0503020103030203" pitchFamily="34" charset="0"/>
              </a:rPr>
              <a:t>There will be four main components to our English lessons each week in Key Stage 2. Statutory spellings and spelling rules will be taught daily using Read Write Spell, a progressive scheme that builds on children’s current knowledge. To learn and recall grammar skills, children will engage with 10 differentiated questions four times a week. These skills will be expanded on in writing lessons. In our writing lessons, we will also be covering modal verbs, relative clauses, plural and possessive apostrophes and inverted commas this half term. For our writing sessions, these will all stem from our learning in history, all around The Romans. We will be writing a non-chronological report based on ‘Gruesome Romans’, the children will be writing an explanation text on how the Roman Empire was formed. The children will also be writing myths focusing on settings, character descriptions, problems, resolutions and we will be planning this work using story plans. Comprehension is our final part of English. We will be engaging in comprehension sessions four times per week, this half term this will focus on each specific skill in comprehension before we apply our knowledge to individual texts. This will allow our children to develop strong comprehension knowledge. I will also read to the children as much as possible each week, this text will be one that we chose together. This has a monumental affect on children’s understanding of comprehension and reading for pleasure.  </a:t>
            </a:r>
            <a:r>
              <a:rPr lang="en-GB" sz="1100" dirty="0">
                <a:solidFill>
                  <a:srgbClr val="000000"/>
                </a:solidFill>
                <a:latin typeface="Sassoon Infant Std" panose="020B0503020103030203" pitchFamily="34" charset="0"/>
              </a:rPr>
              <a:t>​</a:t>
            </a:r>
            <a:endParaRPr lang="en-GB" sz="1100" b="0" i="0" dirty="0">
              <a:solidFill>
                <a:srgbClr val="000000"/>
              </a:solidFill>
              <a:effectLst/>
              <a:latin typeface="Sassoon Infant Std" panose="020B0503020103030203" pitchFamily="34" charset="0"/>
            </a:endParaRPr>
          </a:p>
        </p:txBody>
      </p:sp>
      <p:sp>
        <p:nvSpPr>
          <p:cNvPr id="5" name="Rectangle 4"/>
          <p:cNvSpPr/>
          <p:nvPr/>
        </p:nvSpPr>
        <p:spPr>
          <a:xfrm>
            <a:off x="154158" y="1660895"/>
            <a:ext cx="3950677" cy="2677656"/>
          </a:xfrm>
          <a:prstGeom prst="rect">
            <a:avLst/>
          </a:prstGeom>
        </p:spPr>
        <p:txBody>
          <a:bodyPr wrap="square">
            <a:spAutoFit/>
          </a:bodyPr>
          <a:lstStyle/>
          <a:p>
            <a:pPr algn="ctr" fontAlgn="base"/>
            <a:r>
              <a:rPr lang="en-GB" sz="1200" b="1" u="sng" dirty="0">
                <a:solidFill>
                  <a:srgbClr val="000000"/>
                </a:solidFill>
                <a:latin typeface="Sassoon Infant Std" panose="020B0503020103030203" pitchFamily="34" charset="0"/>
              </a:rPr>
              <a:t>Maths</a:t>
            </a:r>
            <a:r>
              <a:rPr lang="en-US" sz="1200" dirty="0">
                <a:solidFill>
                  <a:srgbClr val="000000"/>
                </a:solidFill>
                <a:latin typeface="Sassoon Infant Std" panose="020B0503020103030203" pitchFamily="34" charset="0"/>
              </a:rPr>
              <a:t>​</a:t>
            </a:r>
            <a:endParaRPr lang="en-US" sz="1200" b="0" i="0" dirty="0">
              <a:solidFill>
                <a:srgbClr val="000000"/>
              </a:solidFill>
              <a:effectLst/>
              <a:latin typeface="Sassoon Infant Std" panose="020B0503020103030203" pitchFamily="34" charset="0"/>
            </a:endParaRPr>
          </a:p>
          <a:p>
            <a:pPr algn="ctr" fontAlgn="base"/>
            <a:r>
              <a:rPr lang="en-GB" sz="1200" dirty="0">
                <a:solidFill>
                  <a:srgbClr val="000000"/>
                </a:solidFill>
                <a:latin typeface="Sassoon Infant Std" panose="020B0503020103030203" pitchFamily="34" charset="0"/>
              </a:rPr>
              <a:t>Each day in Maths we will complete 10 differentiated arithmetic questions that will be marked with the children so they can check and understand the variety of methods used. </a:t>
            </a:r>
          </a:p>
          <a:p>
            <a:pPr algn="ctr" fontAlgn="base"/>
            <a:r>
              <a:rPr lang="en-GB" sz="1200" dirty="0">
                <a:solidFill>
                  <a:srgbClr val="000000"/>
                </a:solidFill>
                <a:latin typeface="Sassoon Infant Std" panose="020B0503020103030203" pitchFamily="34" charset="0"/>
              </a:rPr>
              <a:t>This term the topic for maths is place value, addition, subtraction, multiplication and division. For the next half term, we will move onto Fractions. </a:t>
            </a:r>
          </a:p>
          <a:p>
            <a:pPr algn="ctr" fontAlgn="base"/>
            <a:r>
              <a:rPr lang="en-GB" sz="1200" b="0" i="0" dirty="0">
                <a:solidFill>
                  <a:srgbClr val="000000"/>
                </a:solidFill>
                <a:effectLst/>
                <a:latin typeface="Sassoon Infant Std" panose="020B0503020103030203" pitchFamily="34" charset="0"/>
              </a:rPr>
              <a:t>Investigators also have a challenge station what they are encouraged to use in order to build on their knowledge, the challenge station includes various manipulative and challenge cards which they can take the opportunity to practice SAT style questions in a comfortable and accessible way. </a:t>
            </a:r>
          </a:p>
        </p:txBody>
      </p:sp>
      <p:sp>
        <p:nvSpPr>
          <p:cNvPr id="7" name="Rectangle 6"/>
          <p:cNvSpPr/>
          <p:nvPr/>
        </p:nvSpPr>
        <p:spPr>
          <a:xfrm>
            <a:off x="4074939" y="1660895"/>
            <a:ext cx="4111869" cy="1815882"/>
          </a:xfrm>
          <a:prstGeom prst="rect">
            <a:avLst/>
          </a:prstGeom>
        </p:spPr>
        <p:txBody>
          <a:bodyPr wrap="square">
            <a:spAutoFit/>
          </a:bodyPr>
          <a:lstStyle/>
          <a:p>
            <a:pPr algn="ctr"/>
            <a:r>
              <a:rPr lang="en-US" sz="1600" b="1" dirty="0">
                <a:solidFill>
                  <a:srgbClr val="000000"/>
                </a:solidFill>
                <a:latin typeface="Sassoon Infant Std" panose="020B0503020103030203" pitchFamily="34" charset="0"/>
              </a:rPr>
              <a:t>Investigators Newsletter Autumn Term</a:t>
            </a:r>
            <a:r>
              <a:rPr lang="en-US" sz="1600" dirty="0">
                <a:solidFill>
                  <a:srgbClr val="000000"/>
                </a:solidFill>
                <a:latin typeface="Sassoon Infant Std" panose="020B0503020103030203" pitchFamily="34" charset="0"/>
              </a:rPr>
              <a:t>​</a:t>
            </a:r>
            <a:br>
              <a:rPr lang="en-US" sz="1600" dirty="0">
                <a:solidFill>
                  <a:srgbClr val="000000"/>
                </a:solidFill>
                <a:latin typeface="Sassoon Infant Std" panose="020B0503020103030203" pitchFamily="34" charset="0"/>
              </a:rPr>
            </a:br>
            <a:r>
              <a:rPr lang="en-US" sz="1600" b="1" dirty="0">
                <a:solidFill>
                  <a:srgbClr val="002060"/>
                </a:solidFill>
                <a:latin typeface="Sassoon Infant Std" panose="020B0503020103030203" pitchFamily="34" charset="0"/>
              </a:rPr>
              <a:t>Our Topic: ‘A Blast from the Past’ (The Roman Empire)</a:t>
            </a:r>
            <a:br>
              <a:rPr lang="en-US" sz="1600" dirty="0">
                <a:solidFill>
                  <a:srgbClr val="002060"/>
                </a:solidFill>
                <a:latin typeface="Sassoon Infant Std" panose="020B0503020103030203" pitchFamily="34" charset="0"/>
              </a:rPr>
            </a:br>
            <a:endParaRPr lang="en-US" sz="1600" b="1" dirty="0">
              <a:solidFill>
                <a:srgbClr val="0070C0"/>
              </a:solidFill>
              <a:latin typeface="Sassoon Infant Std" panose="020B0503020103030203" pitchFamily="34" charset="0"/>
            </a:endParaRPr>
          </a:p>
          <a:p>
            <a:pPr algn="ctr"/>
            <a:endParaRPr lang="en-US" sz="1600" b="1" dirty="0">
              <a:solidFill>
                <a:srgbClr val="0070C0"/>
              </a:solidFill>
              <a:latin typeface="Sassoon Infant Std" panose="020B0503020103030203" pitchFamily="34" charset="0"/>
            </a:endParaRPr>
          </a:p>
          <a:p>
            <a:pPr algn="ctr"/>
            <a:endParaRPr lang="en-US" sz="1600" b="1" dirty="0">
              <a:solidFill>
                <a:srgbClr val="0070C0"/>
              </a:solidFill>
              <a:latin typeface="Sassoon Infant Std" panose="020B0503020103030203" pitchFamily="34" charset="0"/>
            </a:endParaRPr>
          </a:p>
          <a:p>
            <a:pPr algn="ctr"/>
            <a:endParaRPr lang="en-GB" sz="1600" dirty="0">
              <a:latin typeface="Sassoon Infant Std" panose="020B0503020103030203" pitchFamily="34" charset="0"/>
            </a:endParaRPr>
          </a:p>
        </p:txBody>
      </p:sp>
      <p:sp>
        <p:nvSpPr>
          <p:cNvPr id="8" name="Rectangle 7"/>
          <p:cNvSpPr/>
          <p:nvPr/>
        </p:nvSpPr>
        <p:spPr>
          <a:xfrm>
            <a:off x="422683" y="4183368"/>
            <a:ext cx="3334512" cy="1754326"/>
          </a:xfrm>
          <a:prstGeom prst="rect">
            <a:avLst/>
          </a:prstGeom>
        </p:spPr>
        <p:txBody>
          <a:bodyPr wrap="square">
            <a:spAutoFit/>
          </a:bodyPr>
          <a:lstStyle/>
          <a:p>
            <a:pPr algn="ctr"/>
            <a:r>
              <a:rPr lang="en-GB" sz="1200" b="1" u="sng" dirty="0">
                <a:latin typeface="Sassoon Infant Std" panose="020B0503020103030203" pitchFamily="34" charset="0"/>
              </a:rPr>
              <a:t>History</a:t>
            </a:r>
          </a:p>
          <a:p>
            <a:r>
              <a:rPr lang="en-GB" sz="1200" dirty="0">
                <a:latin typeface="Sassoon Infant Std" panose="020B0503020103030203" pitchFamily="34" charset="0"/>
              </a:rPr>
              <a:t>Our new topic this term is ‘A Blast from the Past’, focusing on the Roman Empire and important events that have impacted Britain over time. The children will also continue to develop a chronologically secure knowledge and understanding of Britain. The children will also. Be learning about the legend of the founding of Rome and the origins and ruling systems. </a:t>
            </a:r>
          </a:p>
        </p:txBody>
      </p:sp>
      <p:sp>
        <p:nvSpPr>
          <p:cNvPr id="9" name="Rectangle 8"/>
          <p:cNvSpPr/>
          <p:nvPr/>
        </p:nvSpPr>
        <p:spPr>
          <a:xfrm>
            <a:off x="4463617" y="2397816"/>
            <a:ext cx="3334512" cy="1015663"/>
          </a:xfrm>
          <a:prstGeom prst="rect">
            <a:avLst/>
          </a:prstGeom>
        </p:spPr>
        <p:txBody>
          <a:bodyPr wrap="square">
            <a:spAutoFit/>
          </a:bodyPr>
          <a:lstStyle/>
          <a:p>
            <a:pPr algn="ctr"/>
            <a:r>
              <a:rPr lang="en-GB" sz="1200" b="1" u="sng" dirty="0">
                <a:latin typeface="Sassoon Infant Std" panose="020B0503020103030203" pitchFamily="34" charset="0"/>
              </a:rPr>
              <a:t>RE</a:t>
            </a:r>
          </a:p>
          <a:p>
            <a:r>
              <a:rPr lang="en-GB" sz="1200" dirty="0">
                <a:latin typeface="Sassoon Infant Std" panose="020B0503020103030203" pitchFamily="34" charset="0"/>
              </a:rPr>
              <a:t>Our new topic this term is: ‘What does it mean if Christians believe God is holy and loving?’</a:t>
            </a:r>
          </a:p>
          <a:p>
            <a:r>
              <a:rPr lang="en-GB" sz="1200" dirty="0">
                <a:latin typeface="Sassoon Infant Std" panose="020B0503020103030203" pitchFamily="34" charset="0"/>
              </a:rPr>
              <a:t>In Autumn Term 2,  the topic will be; Why do Christians believe Jesus was the Messiah?</a:t>
            </a:r>
          </a:p>
        </p:txBody>
      </p:sp>
      <p:sp>
        <p:nvSpPr>
          <p:cNvPr id="10" name="Rectangle 9"/>
          <p:cNvSpPr/>
          <p:nvPr/>
        </p:nvSpPr>
        <p:spPr>
          <a:xfrm>
            <a:off x="8277139" y="3605059"/>
            <a:ext cx="3334512" cy="1569660"/>
          </a:xfrm>
          <a:prstGeom prst="rect">
            <a:avLst/>
          </a:prstGeom>
        </p:spPr>
        <p:txBody>
          <a:bodyPr wrap="square">
            <a:spAutoFit/>
          </a:bodyPr>
          <a:lstStyle/>
          <a:p>
            <a:pPr algn="ctr"/>
            <a:r>
              <a:rPr lang="en-GB" sz="1200" b="1" u="sng" dirty="0">
                <a:latin typeface="Sassoon Infant Std" panose="020B0503020103030203" pitchFamily="34" charset="0"/>
              </a:rPr>
              <a:t>Geography</a:t>
            </a:r>
          </a:p>
          <a:p>
            <a:r>
              <a:rPr lang="en-GB" sz="1200" dirty="0">
                <a:latin typeface="Sassoon Infant Std" panose="020B0503020103030203" pitchFamily="34" charset="0"/>
              </a:rPr>
              <a:t>For Geography this term</a:t>
            </a:r>
            <a:r>
              <a:rPr lang="en-GB" sz="1200">
                <a:latin typeface="Sassoon Infant Std" panose="020B0503020103030203" pitchFamily="34" charset="0"/>
              </a:rPr>
              <a:t>, investigators </a:t>
            </a:r>
            <a:r>
              <a:rPr lang="en-GB" sz="1200" dirty="0">
                <a:latin typeface="Sassoon Infant Std" panose="020B0503020103030203" pitchFamily="34" charset="0"/>
              </a:rPr>
              <a:t>will be focusing on the names and locations of cities in the UK. They will be learning about the key aspects of settlements and land uses. And we will be linking our geography back to our topic and researching why some things are available today because of the Romans. </a:t>
            </a:r>
          </a:p>
        </p:txBody>
      </p:sp>
      <p:sp>
        <p:nvSpPr>
          <p:cNvPr id="11" name="Rectangle 10"/>
          <p:cNvSpPr/>
          <p:nvPr/>
        </p:nvSpPr>
        <p:spPr>
          <a:xfrm>
            <a:off x="8301227" y="1584795"/>
            <a:ext cx="3334512" cy="830997"/>
          </a:xfrm>
          <a:prstGeom prst="rect">
            <a:avLst/>
          </a:prstGeom>
        </p:spPr>
        <p:txBody>
          <a:bodyPr wrap="square">
            <a:spAutoFit/>
          </a:bodyPr>
          <a:lstStyle/>
          <a:p>
            <a:pPr algn="ctr"/>
            <a:r>
              <a:rPr lang="en-GB" sz="1200" b="1" u="sng" dirty="0">
                <a:latin typeface="Sassoon Infant Std" panose="020B0503020103030203" pitchFamily="34" charset="0"/>
              </a:rPr>
              <a:t>PE</a:t>
            </a:r>
          </a:p>
          <a:p>
            <a:r>
              <a:rPr lang="en-GB" sz="1200" dirty="0">
                <a:latin typeface="Sassoon Infant Std" panose="020B0503020103030203" pitchFamily="34" charset="0"/>
              </a:rPr>
              <a:t>Our new topic for PE is Invasion games (attacking and defending). PE will take place on a Tuesday afternoon, lead by HAWKES.</a:t>
            </a:r>
          </a:p>
        </p:txBody>
      </p:sp>
      <p:sp>
        <p:nvSpPr>
          <p:cNvPr id="12" name="Rectangle 11"/>
          <p:cNvSpPr/>
          <p:nvPr/>
        </p:nvSpPr>
        <p:spPr>
          <a:xfrm>
            <a:off x="4349911" y="4561416"/>
            <a:ext cx="3334512" cy="1015663"/>
          </a:xfrm>
          <a:prstGeom prst="rect">
            <a:avLst/>
          </a:prstGeom>
        </p:spPr>
        <p:txBody>
          <a:bodyPr wrap="square">
            <a:spAutoFit/>
          </a:bodyPr>
          <a:lstStyle/>
          <a:p>
            <a:pPr algn="ctr"/>
            <a:r>
              <a:rPr lang="en-GB" sz="1200" b="1" u="sng" dirty="0">
                <a:latin typeface="Sassoon Infant Std" panose="020B0503020103030203" pitchFamily="34" charset="0"/>
              </a:rPr>
              <a:t>Science </a:t>
            </a:r>
          </a:p>
          <a:p>
            <a:r>
              <a:rPr lang="en-GB" sz="1200" dirty="0">
                <a:latin typeface="Sassoon Infant Std" panose="020B0503020103030203" pitchFamily="34" charset="0"/>
              </a:rPr>
              <a:t>Investigators new topic for Autumn Term 1 is Living things and their habitats focusing on life cycles</a:t>
            </a:r>
          </a:p>
          <a:p>
            <a:r>
              <a:rPr lang="en-GB" sz="1200" dirty="0">
                <a:latin typeface="Sassoon Infant Std" panose="020B0503020103030203" pitchFamily="34" charset="0"/>
              </a:rPr>
              <a:t>In Autumn term 2, Investigators will be focusing on materials and their properties. </a:t>
            </a:r>
          </a:p>
        </p:txBody>
      </p:sp>
      <p:sp>
        <p:nvSpPr>
          <p:cNvPr id="13" name="Rectangle 12"/>
          <p:cNvSpPr/>
          <p:nvPr/>
        </p:nvSpPr>
        <p:spPr>
          <a:xfrm>
            <a:off x="8277139" y="2415792"/>
            <a:ext cx="3334512" cy="1200329"/>
          </a:xfrm>
          <a:prstGeom prst="rect">
            <a:avLst/>
          </a:prstGeom>
        </p:spPr>
        <p:txBody>
          <a:bodyPr wrap="square">
            <a:spAutoFit/>
          </a:bodyPr>
          <a:lstStyle/>
          <a:p>
            <a:pPr algn="ctr"/>
            <a:r>
              <a:rPr lang="en-GB" sz="1200" b="1" u="sng" dirty="0">
                <a:latin typeface="Sassoon Infant Std" panose="020B0503020103030203" pitchFamily="34" charset="0"/>
              </a:rPr>
              <a:t>Art &amp; D&amp;T</a:t>
            </a:r>
          </a:p>
          <a:p>
            <a:r>
              <a:rPr lang="en-GB" sz="1200" dirty="0">
                <a:latin typeface="Sassoon Infant Std" panose="020B0503020103030203" pitchFamily="34" charset="0"/>
              </a:rPr>
              <a:t>Autumn Term 1: Investigators will be concentrating on portraits using mixed media.</a:t>
            </a:r>
          </a:p>
          <a:p>
            <a:r>
              <a:rPr lang="en-GB" sz="1200" dirty="0">
                <a:latin typeface="Sassoon Infant Std" panose="020B0503020103030203" pitchFamily="34" charset="0"/>
              </a:rPr>
              <a:t>In Autumn Term 2, the children will carry out D&amp;T which will consist of sculpture and 3d focusing on interactive installation. </a:t>
            </a:r>
          </a:p>
        </p:txBody>
      </p:sp>
      <p:sp>
        <p:nvSpPr>
          <p:cNvPr id="14" name="Rectangle 13"/>
          <p:cNvSpPr/>
          <p:nvPr/>
        </p:nvSpPr>
        <p:spPr>
          <a:xfrm>
            <a:off x="4271293" y="5745849"/>
            <a:ext cx="3334512" cy="646331"/>
          </a:xfrm>
          <a:prstGeom prst="rect">
            <a:avLst/>
          </a:prstGeom>
        </p:spPr>
        <p:txBody>
          <a:bodyPr wrap="square">
            <a:spAutoFit/>
          </a:bodyPr>
          <a:lstStyle/>
          <a:p>
            <a:pPr algn="ctr"/>
            <a:r>
              <a:rPr lang="en-GB" sz="1200" b="1" u="sng" dirty="0">
                <a:latin typeface="Sassoon Infant Std" panose="020B0503020103030203" pitchFamily="34" charset="0"/>
              </a:rPr>
              <a:t>Computing</a:t>
            </a:r>
          </a:p>
          <a:p>
            <a:pPr algn="ctr"/>
            <a:r>
              <a:rPr lang="en-GB" sz="1200" dirty="0">
                <a:latin typeface="Sassoon Infant Std" panose="020B0503020103030203" pitchFamily="34" charset="0"/>
              </a:rPr>
              <a:t>For ICT this term, the children will be working on online safety, networks and the internet. </a:t>
            </a:r>
          </a:p>
        </p:txBody>
      </p:sp>
      <p:sp>
        <p:nvSpPr>
          <p:cNvPr id="15" name="Rectangle 14"/>
          <p:cNvSpPr/>
          <p:nvPr/>
        </p:nvSpPr>
        <p:spPr>
          <a:xfrm>
            <a:off x="8186808" y="5197105"/>
            <a:ext cx="3334512" cy="1569660"/>
          </a:xfrm>
          <a:prstGeom prst="rect">
            <a:avLst/>
          </a:prstGeom>
        </p:spPr>
        <p:txBody>
          <a:bodyPr wrap="square">
            <a:spAutoFit/>
          </a:bodyPr>
          <a:lstStyle/>
          <a:p>
            <a:pPr algn="ctr"/>
            <a:r>
              <a:rPr lang="en-GB" sz="1200" b="1" u="sng" dirty="0">
                <a:latin typeface="Sassoon Infant Std" panose="020B0503020103030203" pitchFamily="34" charset="0"/>
              </a:rPr>
              <a:t>PSHE</a:t>
            </a:r>
          </a:p>
          <a:p>
            <a:pPr algn="ctr"/>
            <a:r>
              <a:rPr lang="en-GB" sz="1200" dirty="0">
                <a:latin typeface="Sassoon Infant Std" panose="020B0503020103030203" pitchFamily="34" charset="0"/>
              </a:rPr>
              <a:t>Our topic for the first half term is; ‘valuing differences’ and in the second half term the children will go on to learn about ‘rights and responsibilities’. We will also be running ‘My Happy Mind’ alongside our PSHE lessons which will aim to help develop the </a:t>
            </a:r>
            <a:r>
              <a:rPr lang="en-GB" sz="1200" dirty="0" err="1">
                <a:latin typeface="Sassoon Infant Std" panose="020B0503020103030203" pitchFamily="34" charset="0"/>
              </a:rPr>
              <a:t>childrens</a:t>
            </a:r>
            <a:r>
              <a:rPr lang="en-GB" sz="1200" dirty="0">
                <a:latin typeface="Sassoon Infant Std" panose="020B0503020103030203" pitchFamily="34" charset="0"/>
              </a:rPr>
              <a:t> confidence, self esteem and resilience. </a:t>
            </a:r>
          </a:p>
        </p:txBody>
      </p:sp>
      <p:sp>
        <p:nvSpPr>
          <p:cNvPr id="16" name="Rectangle 15"/>
          <p:cNvSpPr/>
          <p:nvPr/>
        </p:nvSpPr>
        <p:spPr>
          <a:xfrm>
            <a:off x="4380432" y="3288705"/>
            <a:ext cx="3334512" cy="1384995"/>
          </a:xfrm>
          <a:prstGeom prst="rect">
            <a:avLst/>
          </a:prstGeom>
        </p:spPr>
        <p:txBody>
          <a:bodyPr wrap="square">
            <a:spAutoFit/>
          </a:bodyPr>
          <a:lstStyle/>
          <a:p>
            <a:pPr algn="ctr"/>
            <a:r>
              <a:rPr lang="en-GB" sz="1200" b="1" u="sng" dirty="0">
                <a:latin typeface="Sassoon Infant Std" panose="020B0503020103030203" pitchFamily="34" charset="0"/>
              </a:rPr>
              <a:t>Music</a:t>
            </a:r>
          </a:p>
          <a:p>
            <a:r>
              <a:rPr lang="en-GB" sz="1200" dirty="0">
                <a:latin typeface="Sassoon Infant Std" panose="020B0503020103030203" pitchFamily="34" charset="0"/>
              </a:rPr>
              <a:t>For music, the children will be learning about composition notation and film music. </a:t>
            </a:r>
          </a:p>
          <a:p>
            <a:r>
              <a:rPr lang="en-GB" sz="1200" dirty="0">
                <a:latin typeface="Sassoon Infant Std" panose="020B0503020103030203" pitchFamily="34" charset="0"/>
              </a:rPr>
              <a:t>Mr Butterfield and Mrs Bond from North Yorkshire music service also offer private or group music lessons, please see Mrs Jefferson for more information. </a:t>
            </a:r>
          </a:p>
        </p:txBody>
      </p:sp>
      <p:sp>
        <p:nvSpPr>
          <p:cNvPr id="17" name="Rectangle 16"/>
          <p:cNvSpPr/>
          <p:nvPr/>
        </p:nvSpPr>
        <p:spPr>
          <a:xfrm>
            <a:off x="307975" y="5935768"/>
            <a:ext cx="3409895" cy="830997"/>
          </a:xfrm>
          <a:prstGeom prst="rect">
            <a:avLst/>
          </a:prstGeom>
        </p:spPr>
        <p:txBody>
          <a:bodyPr wrap="square">
            <a:spAutoFit/>
          </a:bodyPr>
          <a:lstStyle/>
          <a:p>
            <a:pPr algn="ctr"/>
            <a:r>
              <a:rPr lang="en-GB" sz="1200" b="1" u="sng" dirty="0">
                <a:latin typeface="Sassoon Infant Std" panose="020B0503020103030203" pitchFamily="34" charset="0"/>
              </a:rPr>
              <a:t>French</a:t>
            </a:r>
          </a:p>
          <a:p>
            <a:pPr algn="ctr"/>
            <a:r>
              <a:rPr lang="en-GB" sz="1200" dirty="0">
                <a:latin typeface="Sassoon Infant Std" panose="020B0503020103030203" pitchFamily="34" charset="0"/>
              </a:rPr>
              <a:t>Autumn Term 1 topic: French Music.</a:t>
            </a:r>
          </a:p>
          <a:p>
            <a:pPr algn="ctr"/>
            <a:r>
              <a:rPr lang="en-GB" sz="1200" dirty="0">
                <a:latin typeface="Sassoon Infant Std" panose="020B0503020103030203" pitchFamily="34" charset="0"/>
              </a:rPr>
              <a:t>Autumn Term 2: ‘In my French House’ </a:t>
            </a:r>
          </a:p>
          <a:p>
            <a:endParaRPr lang="en-GB" sz="1200" dirty="0"/>
          </a:p>
        </p:txBody>
      </p:sp>
      <p:sp>
        <p:nvSpPr>
          <p:cNvPr id="18" name="AutoShape 2" descr="Pin by ... on Ninja Woman | Clip art, Space art, Outer space theme"/>
          <p:cNvSpPr>
            <a:spLocks noChangeAspect="1" noChangeArrowheads="1"/>
          </p:cNvSpPr>
          <p:nvPr/>
        </p:nvSpPr>
        <p:spPr bwMode="auto">
          <a:xfrm>
            <a:off x="155575" y="-144463"/>
            <a:ext cx="304800" cy="41543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AutoShape 4" descr="Nature Explore Clip Art Stock Illustrations – 769 Nature Explore Clip Art  Stock Illustrations, Vectors &amp; Clipart - Dreamstim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 name="AutoShape 6" descr="World Space Week 2023 - Awareness Days Events Calendar 2023"/>
          <p:cNvSpPr>
            <a:spLocks noChangeAspect="1" noChangeArrowheads="1"/>
          </p:cNvSpPr>
          <p:nvPr/>
        </p:nvSpPr>
        <p:spPr bwMode="auto">
          <a:xfrm>
            <a:off x="307975" y="7937"/>
            <a:ext cx="304800" cy="72516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 name="AutoShape 8" descr="https://upload.wikimedia.org/wikipedia/commons/thumb/c/cf/Planet_collage_to_scale.jpg/330px-Planet_collage_to_scale.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 name="AutoShape 10" descr="https://upload.wikimedia.org/wikipedia/commons/thumb/c/cf/Planet_collage_to_scale.jpg/330px-Planet_collage_to_scale.jpg"/>
          <p:cNvSpPr>
            <a:spLocks noChangeAspect="1" noChangeArrowheads="1"/>
          </p:cNvSpPr>
          <p:nvPr/>
        </p:nvSpPr>
        <p:spPr bwMode="auto">
          <a:xfrm>
            <a:off x="460375" y="160337"/>
            <a:ext cx="304800" cy="15535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AutoShape 12" descr="https://fcmod.org/wp-content/uploads/2020/07/solar-system-11111_1280-e1594652352732.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31290078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162</TotalTime>
  <Words>809</Words>
  <Application>Microsoft Macintosh PowerPoint</Application>
  <PresentationFormat>Widescreen</PresentationFormat>
  <Paragraphs>33</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Sassoon Infant Std</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Katrina Dixon</dc:creator>
  <cp:lastModifiedBy>Natasha Dean</cp:lastModifiedBy>
  <cp:revision>22</cp:revision>
  <cp:lastPrinted>2024-04-19T09:23:29Z</cp:lastPrinted>
  <dcterms:created xsi:type="dcterms:W3CDTF">2023-12-19T09:27:32Z</dcterms:created>
  <dcterms:modified xsi:type="dcterms:W3CDTF">2024-07-17T09:28:13Z</dcterms:modified>
</cp:coreProperties>
</file>